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Lst>
  <p:notesMasterIdLst>
    <p:notesMasterId r:id="rId28"/>
  </p:notesMasterIdLst>
  <p:handoutMasterIdLst>
    <p:handoutMasterId r:id="rId29"/>
  </p:handoutMasterIdLst>
  <p:sldIdLst>
    <p:sldId id="1252" r:id="rId2"/>
    <p:sldId id="1355" r:id="rId3"/>
    <p:sldId id="1288" r:id="rId4"/>
    <p:sldId id="1287" r:id="rId5"/>
    <p:sldId id="1359" r:id="rId6"/>
    <p:sldId id="1362" r:id="rId7"/>
    <p:sldId id="794" r:id="rId8"/>
    <p:sldId id="795" r:id="rId9"/>
    <p:sldId id="1352" r:id="rId10"/>
    <p:sldId id="1329" r:id="rId11"/>
    <p:sldId id="1365" r:id="rId12"/>
    <p:sldId id="1368" r:id="rId13"/>
    <p:sldId id="1315" r:id="rId14"/>
    <p:sldId id="1319" r:id="rId15"/>
    <p:sldId id="1320" r:id="rId16"/>
    <p:sldId id="1323" r:id="rId17"/>
    <p:sldId id="1353" r:id="rId18"/>
    <p:sldId id="1321" r:id="rId19"/>
    <p:sldId id="1367" r:id="rId20"/>
    <p:sldId id="1344" r:id="rId21"/>
    <p:sldId id="1369" r:id="rId22"/>
    <p:sldId id="1370" r:id="rId23"/>
    <p:sldId id="1371" r:id="rId24"/>
    <p:sldId id="1373" r:id="rId25"/>
    <p:sldId id="1374" r:id="rId26"/>
    <p:sldId id="1372" r:id="rId27"/>
  </p:sldIdLst>
  <p:sldSz cx="9601200" cy="6858000"/>
  <p:notesSz cx="7010400" cy="9296400"/>
  <p:custDataLst>
    <p:tags r:id="rId30"/>
  </p:custDataLst>
  <p:defaultTextStyle>
    <a:defPPr>
      <a:defRPr lang="en-US"/>
    </a:defPPr>
    <a:lvl1pPr algn="ctr" rtl="0" fontAlgn="base">
      <a:spcBef>
        <a:spcPct val="0"/>
      </a:spcBef>
      <a:spcAft>
        <a:spcPct val="0"/>
      </a:spcAft>
      <a:defRPr sz="1000" b="1" kern="1200">
        <a:solidFill>
          <a:schemeClr val="tx1"/>
        </a:solidFill>
        <a:latin typeface="Arial" charset="0"/>
        <a:ea typeface="+mn-ea"/>
        <a:cs typeface="+mn-cs"/>
      </a:defRPr>
    </a:lvl1pPr>
    <a:lvl2pPr marL="457200" algn="ctr" rtl="0" fontAlgn="base">
      <a:spcBef>
        <a:spcPct val="0"/>
      </a:spcBef>
      <a:spcAft>
        <a:spcPct val="0"/>
      </a:spcAft>
      <a:defRPr sz="1000" b="1" kern="1200">
        <a:solidFill>
          <a:schemeClr val="tx1"/>
        </a:solidFill>
        <a:latin typeface="Arial" charset="0"/>
        <a:ea typeface="+mn-ea"/>
        <a:cs typeface="+mn-cs"/>
      </a:defRPr>
    </a:lvl2pPr>
    <a:lvl3pPr marL="914400" algn="ctr" rtl="0" fontAlgn="base">
      <a:spcBef>
        <a:spcPct val="0"/>
      </a:spcBef>
      <a:spcAft>
        <a:spcPct val="0"/>
      </a:spcAft>
      <a:defRPr sz="1000" b="1" kern="1200">
        <a:solidFill>
          <a:schemeClr val="tx1"/>
        </a:solidFill>
        <a:latin typeface="Arial" charset="0"/>
        <a:ea typeface="+mn-ea"/>
        <a:cs typeface="+mn-cs"/>
      </a:defRPr>
    </a:lvl3pPr>
    <a:lvl4pPr marL="1371600" algn="ctr" rtl="0" fontAlgn="base">
      <a:spcBef>
        <a:spcPct val="0"/>
      </a:spcBef>
      <a:spcAft>
        <a:spcPct val="0"/>
      </a:spcAft>
      <a:defRPr sz="1000" b="1" kern="1200">
        <a:solidFill>
          <a:schemeClr val="tx1"/>
        </a:solidFill>
        <a:latin typeface="Arial" charset="0"/>
        <a:ea typeface="+mn-ea"/>
        <a:cs typeface="+mn-cs"/>
      </a:defRPr>
    </a:lvl4pPr>
    <a:lvl5pPr marL="1828800" algn="ctr" rtl="0" fontAlgn="base">
      <a:spcBef>
        <a:spcPct val="0"/>
      </a:spcBef>
      <a:spcAft>
        <a:spcPct val="0"/>
      </a:spcAft>
      <a:defRPr sz="1000" b="1" kern="1200">
        <a:solidFill>
          <a:schemeClr val="tx1"/>
        </a:solidFill>
        <a:latin typeface="Arial" charset="0"/>
        <a:ea typeface="+mn-ea"/>
        <a:cs typeface="+mn-cs"/>
      </a:defRPr>
    </a:lvl5pPr>
    <a:lvl6pPr marL="2286000" algn="l" defTabSz="914400" rtl="0" eaLnBrk="1" latinLnBrk="0" hangingPunct="1">
      <a:defRPr sz="1000" b="1" kern="1200">
        <a:solidFill>
          <a:schemeClr val="tx1"/>
        </a:solidFill>
        <a:latin typeface="Arial" charset="0"/>
        <a:ea typeface="+mn-ea"/>
        <a:cs typeface="+mn-cs"/>
      </a:defRPr>
    </a:lvl6pPr>
    <a:lvl7pPr marL="2743200" algn="l" defTabSz="914400" rtl="0" eaLnBrk="1" latinLnBrk="0" hangingPunct="1">
      <a:defRPr sz="1000" b="1" kern="1200">
        <a:solidFill>
          <a:schemeClr val="tx1"/>
        </a:solidFill>
        <a:latin typeface="Arial" charset="0"/>
        <a:ea typeface="+mn-ea"/>
        <a:cs typeface="+mn-cs"/>
      </a:defRPr>
    </a:lvl7pPr>
    <a:lvl8pPr marL="3200400" algn="l" defTabSz="914400" rtl="0" eaLnBrk="1" latinLnBrk="0" hangingPunct="1">
      <a:defRPr sz="1000" b="1" kern="1200">
        <a:solidFill>
          <a:schemeClr val="tx1"/>
        </a:solidFill>
        <a:latin typeface="Arial" charset="0"/>
        <a:ea typeface="+mn-ea"/>
        <a:cs typeface="+mn-cs"/>
      </a:defRPr>
    </a:lvl8pPr>
    <a:lvl9pPr marL="3657600" algn="l" defTabSz="914400" rtl="0" eaLnBrk="1" latinLnBrk="0" hangingPunct="1">
      <a:defRPr sz="10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0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uchuyko Maxim" initials="" lastIdx="1" clrIdx="0"/>
  <p:cmAuthor id="1" name="Paul W Knight" initials="" lastIdx="6" clrIdx="1"/>
  <p:cmAuthor id="2" name="Luli Scimone" initials="LS" lastIdx="1" clrIdx="2"/>
  <p:cmAuthor id="3" name="Ezequiel Alvarez Saavedra" initials="EAS" lastIdx="3" clrIdx="3"/>
  <p:cmAuthor id="4" name="lori" initials="l"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16B7"/>
    <a:srgbClr val="FFFEFF"/>
    <a:srgbClr val="FF0A2B"/>
    <a:srgbClr val="E71AFF"/>
    <a:srgbClr val="FFED02"/>
    <a:srgbClr val="FFD604"/>
    <a:srgbClr val="2038DD"/>
    <a:srgbClr val="65EA0D"/>
    <a:srgbClr val="2913AD"/>
    <a:srgbClr val="005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4" autoAdjust="0"/>
    <p:restoredTop sz="96719" autoAdjust="0"/>
  </p:normalViewPr>
  <p:slideViewPr>
    <p:cSldViewPr snapToGrid="0">
      <p:cViewPr varScale="1">
        <p:scale>
          <a:sx n="92" d="100"/>
          <a:sy n="92" d="100"/>
        </p:scale>
        <p:origin x="1440" y="184"/>
      </p:cViewPr>
      <p:guideLst>
        <p:guide orient="horz" pos="2136"/>
        <p:guide pos="3048"/>
      </p:guideLst>
    </p:cSldViewPr>
  </p:slideViewPr>
  <p:outlineViewPr>
    <p:cViewPr>
      <p:scale>
        <a:sx n="33" d="100"/>
        <a:sy n="33" d="100"/>
      </p:scale>
      <p:origin x="0" y="5016"/>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392" tIns="45695" rIns="91392" bIns="45695" numCol="1" anchor="t" anchorCtr="0" compatLnSpc="1">
            <a:prstTxWarp prst="textNoShape">
              <a:avLst/>
            </a:prstTxWarp>
          </a:bodyPr>
          <a:lstStyle>
            <a:lvl1pPr algn="l">
              <a:defRPr sz="1200" b="0"/>
            </a:lvl1pPr>
          </a:lstStyle>
          <a:p>
            <a:endParaRPr lang="en-US"/>
          </a:p>
        </p:txBody>
      </p:sp>
      <p:sp>
        <p:nvSpPr>
          <p:cNvPr id="2867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392" tIns="45695" rIns="91392" bIns="45695" numCol="1" anchor="t" anchorCtr="0" compatLnSpc="1">
            <a:prstTxWarp prst="textNoShape">
              <a:avLst/>
            </a:prstTxWarp>
          </a:bodyPr>
          <a:lstStyle>
            <a:lvl1pPr algn="r">
              <a:defRPr sz="1200" b="0"/>
            </a:lvl1pPr>
          </a:lstStyle>
          <a:p>
            <a:endParaRPr lang="en-US"/>
          </a:p>
        </p:txBody>
      </p:sp>
      <p:sp>
        <p:nvSpPr>
          <p:cNvPr id="2867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392" tIns="45695" rIns="91392" bIns="45695" numCol="1" anchor="b" anchorCtr="0" compatLnSpc="1">
            <a:prstTxWarp prst="textNoShape">
              <a:avLst/>
            </a:prstTxWarp>
          </a:bodyPr>
          <a:lstStyle>
            <a:lvl1pPr algn="l">
              <a:defRPr sz="1200" b="0"/>
            </a:lvl1pPr>
          </a:lstStyle>
          <a:p>
            <a:endParaRPr lang="en-US"/>
          </a:p>
        </p:txBody>
      </p:sp>
      <p:sp>
        <p:nvSpPr>
          <p:cNvPr id="2867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392" tIns="45695" rIns="91392" bIns="45695" numCol="1" anchor="b" anchorCtr="0" compatLnSpc="1">
            <a:prstTxWarp prst="textNoShape">
              <a:avLst/>
            </a:prstTxWarp>
          </a:bodyPr>
          <a:lstStyle>
            <a:lvl1pPr algn="r">
              <a:defRPr sz="1200" b="0"/>
            </a:lvl1pPr>
          </a:lstStyle>
          <a:p>
            <a:fld id="{307A9439-07E1-482F-A6F9-6E1228649005}" type="slidenum">
              <a:rPr lang="en-US"/>
              <a:pPr/>
              <a:t>‹#›</a:t>
            </a:fld>
            <a:endParaRPr lang="en-US"/>
          </a:p>
        </p:txBody>
      </p:sp>
    </p:spTree>
    <p:extLst>
      <p:ext uri="{BB962C8B-B14F-4D97-AF65-F5344CB8AC3E}">
        <p14:creationId xmlns:p14="http://schemas.microsoft.com/office/powerpoint/2010/main" val="717748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383" tIns="45690" rIns="91383" bIns="45690" numCol="1" anchor="t" anchorCtr="0" compatLnSpc="1">
            <a:prstTxWarp prst="textNoShape">
              <a:avLst/>
            </a:prstTxWarp>
          </a:bodyPr>
          <a:lstStyle>
            <a:lvl1pPr algn="l">
              <a:defRPr sz="1200" b="0"/>
            </a:lvl1pPr>
          </a:lstStyle>
          <a:p>
            <a:endParaRPr lang="en-US"/>
          </a:p>
        </p:txBody>
      </p:sp>
      <p:sp>
        <p:nvSpPr>
          <p:cNvPr id="11267"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383" tIns="45690" rIns="91383" bIns="45690" numCol="1" anchor="t" anchorCtr="0" compatLnSpc="1">
            <a:prstTxWarp prst="textNoShape">
              <a:avLst/>
            </a:prstTxWarp>
          </a:bodyPr>
          <a:lstStyle>
            <a:lvl1pPr algn="r">
              <a:defRPr sz="1200" b="0"/>
            </a:lvl1pPr>
          </a:lstStyle>
          <a:p>
            <a:endParaRPr lang="en-US"/>
          </a:p>
        </p:txBody>
      </p:sp>
      <p:sp>
        <p:nvSpPr>
          <p:cNvPr id="11268" name="Rectangle 4"/>
          <p:cNvSpPr>
            <a:spLocks noGrp="1" noRot="1" noChangeAspect="1" noChangeArrowheads="1" noTextEdit="1"/>
          </p:cNvSpPr>
          <p:nvPr>
            <p:ph type="sldImg" idx="2"/>
          </p:nvPr>
        </p:nvSpPr>
        <p:spPr bwMode="auto">
          <a:xfrm>
            <a:off x="1065213" y="696913"/>
            <a:ext cx="4879975" cy="348615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383" tIns="45690" rIns="91383" bIns="4569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383" tIns="45690" rIns="91383" bIns="45690" numCol="1" anchor="b" anchorCtr="0" compatLnSpc="1">
            <a:prstTxWarp prst="textNoShape">
              <a:avLst/>
            </a:prstTxWarp>
          </a:bodyPr>
          <a:lstStyle>
            <a:lvl1pPr algn="l">
              <a:defRPr sz="1200" b="0"/>
            </a:lvl1pPr>
          </a:lstStyle>
          <a:p>
            <a:endParaRPr lang="en-US"/>
          </a:p>
        </p:txBody>
      </p:sp>
      <p:sp>
        <p:nvSpPr>
          <p:cNvPr id="11271"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383" tIns="45690" rIns="91383" bIns="45690" numCol="1" anchor="b" anchorCtr="0" compatLnSpc="1">
            <a:prstTxWarp prst="textNoShape">
              <a:avLst/>
            </a:prstTxWarp>
          </a:bodyPr>
          <a:lstStyle>
            <a:lvl1pPr algn="r">
              <a:defRPr sz="1200" b="0"/>
            </a:lvl1pPr>
          </a:lstStyle>
          <a:p>
            <a:fld id="{BA11C350-5642-47E6-85E0-DF5D826ED0C0}" type="slidenum">
              <a:rPr lang="en-US"/>
              <a:pPr/>
              <a:t>‹#›</a:t>
            </a:fld>
            <a:endParaRPr lang="en-US"/>
          </a:p>
        </p:txBody>
      </p:sp>
    </p:spTree>
    <p:extLst>
      <p:ext uri="{BB962C8B-B14F-4D97-AF65-F5344CB8AC3E}">
        <p14:creationId xmlns:p14="http://schemas.microsoft.com/office/powerpoint/2010/main" val="7993174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11C350-5642-47E6-85E0-DF5D826ED0C0}" type="slidenum">
              <a:rPr lang="en-US" smtClean="0"/>
              <a:pPr/>
              <a:t>0</a:t>
            </a:fld>
            <a:endParaRPr lang="en-US" dirty="0"/>
          </a:p>
        </p:txBody>
      </p:sp>
    </p:spTree>
    <p:extLst>
      <p:ext uri="{BB962C8B-B14F-4D97-AF65-F5344CB8AC3E}">
        <p14:creationId xmlns:p14="http://schemas.microsoft.com/office/powerpoint/2010/main" val="200260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1C350-5642-47E6-85E0-DF5D826ED0C0}" type="slidenum">
              <a:rPr lang="en-US" smtClean="0"/>
              <a:pPr/>
              <a:t>21</a:t>
            </a:fld>
            <a:endParaRPr lang="en-US"/>
          </a:p>
        </p:txBody>
      </p:sp>
    </p:spTree>
    <p:extLst>
      <p:ext uri="{BB962C8B-B14F-4D97-AF65-F5344CB8AC3E}">
        <p14:creationId xmlns:p14="http://schemas.microsoft.com/office/powerpoint/2010/main" val="55874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11C350-5642-47E6-85E0-DF5D826ED0C0}" type="slidenum">
              <a:rPr lang="en-US" smtClean="0"/>
              <a:pPr/>
              <a:t>2</a:t>
            </a:fld>
            <a:endParaRPr lang="en-US"/>
          </a:p>
        </p:txBody>
      </p:sp>
    </p:spTree>
    <p:extLst>
      <p:ext uri="{BB962C8B-B14F-4D97-AF65-F5344CB8AC3E}">
        <p14:creationId xmlns:p14="http://schemas.microsoft.com/office/powerpoint/2010/main" val="240233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11C350-5642-47E6-85E0-DF5D826ED0C0}" type="slidenum">
              <a:rPr lang="en-US" smtClean="0"/>
              <a:pPr/>
              <a:t>3</a:t>
            </a:fld>
            <a:endParaRPr lang="en-US"/>
          </a:p>
        </p:txBody>
      </p:sp>
    </p:spTree>
    <p:extLst>
      <p:ext uri="{BB962C8B-B14F-4D97-AF65-F5344CB8AC3E}">
        <p14:creationId xmlns:p14="http://schemas.microsoft.com/office/powerpoint/2010/main" val="244298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2C71C1C0-366D-CE4E-937D-A7F7B304CDCD}"/>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E2CB35F7-E69C-7B48-9930-603A68B046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Need Taq polymerase, primers, ATCGs, and way to change the temperature!!</a:t>
            </a:r>
          </a:p>
          <a:p>
            <a:endParaRPr lang="en-US" altLang="en-US" b="1">
              <a:latin typeface="Arial" panose="020B0604020202020204" pitchFamily="34" charset="0"/>
              <a:ea typeface="ＭＳ Ｐゴシック" panose="020B0600070205080204" pitchFamily="34" charset="-128"/>
            </a:endParaRPr>
          </a:p>
          <a:p>
            <a:r>
              <a:rPr lang="en-US" altLang="en-US">
                <a:latin typeface="Helvetica" pitchFamily="2" charset="0"/>
                <a:ea typeface="ＭＳ Ｐゴシック" panose="020B0600070205080204" pitchFamily="34" charset="-128"/>
              </a:rPr>
              <a:t>1. Relies on a </a:t>
            </a:r>
            <a:r>
              <a:rPr lang="en-US" altLang="en-US" b="1">
                <a:latin typeface="Helvetica" pitchFamily="2" charset="0"/>
                <a:ea typeface="ＭＳ Ｐゴシック" panose="020B0600070205080204" pitchFamily="34" charset="-128"/>
              </a:rPr>
              <a:t>thermostable DNA polymerase (Taq polymerase</a:t>
            </a:r>
            <a:r>
              <a:rPr lang="en-US" altLang="en-US">
                <a:latin typeface="Helvetica" pitchFamily="2" charset="0"/>
                <a:ea typeface="ＭＳ Ｐゴシック" panose="020B0600070205080204" pitchFamily="34" charset="-128"/>
              </a:rPr>
              <a:t>) and requires DNA primers specifically for DNA region of interest</a:t>
            </a:r>
          </a:p>
          <a:p>
            <a:r>
              <a:rPr lang="en-US" altLang="en-US">
                <a:latin typeface="Arial" panose="020B0604020202020204" pitchFamily="34" charset="0"/>
                <a:ea typeface="ＭＳ Ｐゴシック" panose="020B0600070205080204" pitchFamily="34" charset="-128"/>
              </a:rPr>
              <a:t>2. </a:t>
            </a:r>
            <a:r>
              <a:rPr lang="en-US" altLang="en-US">
                <a:latin typeface="Helvetica" pitchFamily="2" charset="0"/>
                <a:ea typeface="ＭＳ Ｐゴシック" panose="020B0600070205080204" pitchFamily="34" charset="-128"/>
              </a:rPr>
              <a:t>Reaction is repeatedly cycled through a series of temperature changes </a:t>
            </a:r>
            <a:r>
              <a:rPr lang="en-US" altLang="en-US">
                <a:latin typeface="Helvetica" pitchFamily="2" charset="0"/>
                <a:ea typeface="ＭＳ Ｐゴシック" panose="020B0600070205080204" pitchFamily="34" charset="-128"/>
                <a:sym typeface="Wingdings" pitchFamily="2" charset="2"/>
              </a:rPr>
              <a:t> making many copies</a:t>
            </a:r>
            <a:endParaRPr lang="en-US" altLang="en-US">
              <a:latin typeface="Helvetica" pitchFamily="2"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3. </a:t>
            </a:r>
            <a:r>
              <a:rPr lang="en-US" altLang="en-US">
                <a:latin typeface="Helvetica" pitchFamily="2" charset="0"/>
                <a:ea typeface="ＭＳ Ｐゴシック" panose="020B0600070205080204" pitchFamily="34" charset="-128"/>
              </a:rPr>
              <a:t>PCR has many applications (DNA cloning, medical diagnostics, forensics)</a:t>
            </a:r>
            <a:endParaRPr lang="en-US" altLang="en-US">
              <a:latin typeface="Arial" panose="020B0604020202020204" pitchFamily="34" charset="0"/>
              <a:ea typeface="ＭＳ Ｐゴシック" panose="020B0600070205080204" pitchFamily="34" charset="-128"/>
            </a:endParaRPr>
          </a:p>
          <a:p>
            <a:r>
              <a:rPr lang="en-US" altLang="en-US" i="1">
                <a:latin typeface="Arial" panose="020B0604020202020204" pitchFamily="34" charset="0"/>
                <a:ea typeface="ＭＳ Ｐゴシック" panose="020B0600070205080204" pitchFamily="34" charset="-128"/>
              </a:rPr>
              <a:t>In vitro</a:t>
            </a:r>
            <a:r>
              <a:rPr lang="en-US" altLang="en-US">
                <a:latin typeface="Arial" panose="020B0604020202020204" pitchFamily="34" charset="0"/>
                <a:ea typeface="ＭＳ Ｐゴシック" panose="020B0600070205080204" pitchFamily="34" charset="-128"/>
              </a:rPr>
              <a:t>- means in a test tube rather than in an organism</a:t>
            </a:r>
            <a:endParaRPr lang="en-US" altLang="en-US" i="1">
              <a:latin typeface="Arial" panose="020B0604020202020204" pitchFamily="34" charset="0"/>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4745D2E0-0F1D-1749-8E62-01811D871D9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DDD0E09-E0CD-D644-98E7-5B1D2A7E3152}" type="slidenum">
              <a:rPr kumimoji="0" lang="en-US" altLang="en-US" sz="1200" b="0" smtClean="0"/>
              <a:pPr/>
              <a:t>6</a:t>
            </a:fld>
            <a:endParaRPr kumimoji="0" lang="en-US" altLang="en-US" sz="1200" b="0"/>
          </a:p>
        </p:txBody>
      </p:sp>
    </p:spTree>
    <p:extLst>
      <p:ext uri="{BB962C8B-B14F-4D97-AF65-F5344CB8AC3E}">
        <p14:creationId xmlns:p14="http://schemas.microsoft.com/office/powerpoint/2010/main" val="128130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539BFF98-4208-8440-860A-675EF8823105}"/>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A1C2EECC-C5D2-694B-97F9-F3816C6F24F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Kari Mullis (</a:t>
            </a:r>
            <a:r>
              <a:rPr lang="en-US" altLang="en-US">
                <a:solidFill>
                  <a:srgbClr val="FF0000"/>
                </a:solidFill>
                <a:latin typeface="Helvetica" pitchFamily="2" charset="0"/>
                <a:ea typeface="ＭＳ Ｐゴシック" panose="020B0600070205080204" pitchFamily="34" charset="-128"/>
              </a:rPr>
              <a:t>1993 Nobel Prize) </a:t>
            </a:r>
            <a:r>
              <a:rPr lang="en-US" altLang="en-US">
                <a:latin typeface="Arial" panose="020B0604020202020204" pitchFamily="34" charset="0"/>
                <a:ea typeface="ＭＳ Ｐゴシック" panose="020B0600070205080204" pitchFamily="34" charset="-128"/>
              </a:rPr>
              <a:t>has denied climate change and AIDS and has said that his use of LSD spurred the discovery of PCR</a:t>
            </a:r>
          </a:p>
        </p:txBody>
      </p:sp>
      <p:sp>
        <p:nvSpPr>
          <p:cNvPr id="30723" name="Slide Number Placeholder 3">
            <a:extLst>
              <a:ext uri="{FF2B5EF4-FFF2-40B4-BE49-F238E27FC236}">
                <a16:creationId xmlns:a16="http://schemas.microsoft.com/office/drawing/2014/main" id="{1890A5CD-6269-8149-8AC3-93A7C092DD6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60471B1-0181-134F-801E-83432356411D}" type="slidenum">
              <a:rPr kumimoji="0" lang="en-US" altLang="en-US" sz="1200" b="0" smtClean="0"/>
              <a:pPr/>
              <a:t>7</a:t>
            </a:fld>
            <a:endParaRPr kumimoji="0" lang="en-US" altLang="en-US" sz="1200" b="0"/>
          </a:p>
        </p:txBody>
      </p:sp>
    </p:spTree>
    <p:extLst>
      <p:ext uri="{BB962C8B-B14F-4D97-AF65-F5344CB8AC3E}">
        <p14:creationId xmlns:p14="http://schemas.microsoft.com/office/powerpoint/2010/main" val="8462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A11C350-5642-47E6-85E0-DF5D826ED0C0}" type="slidenum">
              <a:rPr lang="en-US" smtClean="0"/>
              <a:pPr/>
              <a:t>9</a:t>
            </a:fld>
            <a:endParaRPr lang="en-US"/>
          </a:p>
        </p:txBody>
      </p:sp>
    </p:spTree>
    <p:extLst>
      <p:ext uri="{BB962C8B-B14F-4D97-AF65-F5344CB8AC3E}">
        <p14:creationId xmlns:p14="http://schemas.microsoft.com/office/powerpoint/2010/main" val="48379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(10/20/15 14:20) -----</a:t>
            </a:r>
          </a:p>
          <a:p>
            <a:r>
              <a:rPr lang="en-US"/>
              <a:t>G Protein receptors make up 50% of drug targets for medications</a:t>
            </a:r>
          </a:p>
          <a:p>
            <a:endParaRPr lang="en-US"/>
          </a:p>
        </p:txBody>
      </p:sp>
      <p:sp>
        <p:nvSpPr>
          <p:cNvPr id="4" name="Slide Number Placeholder 3"/>
          <p:cNvSpPr>
            <a:spLocks noGrp="1"/>
          </p:cNvSpPr>
          <p:nvPr>
            <p:ph type="sldNum" sz="quarter" idx="10"/>
          </p:nvPr>
        </p:nvSpPr>
        <p:spPr/>
        <p:txBody>
          <a:bodyPr/>
          <a:lstStyle/>
          <a:p>
            <a:fld id="{BA11C350-5642-47E6-85E0-DF5D826ED0C0}" type="slidenum">
              <a:rPr lang="en-US" smtClean="0"/>
              <a:pPr/>
              <a:t>13</a:t>
            </a:fld>
            <a:endParaRPr lang="en-US"/>
          </a:p>
        </p:txBody>
      </p:sp>
    </p:spTree>
    <p:extLst>
      <p:ext uri="{BB962C8B-B14F-4D97-AF65-F5344CB8AC3E}">
        <p14:creationId xmlns:p14="http://schemas.microsoft.com/office/powerpoint/2010/main" val="145918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24B454-BF6B-47EB-A84D-B95439EE8E24}" type="slidenum">
              <a:rPr lang="en-US" altLang="en-US" sz="1200">
                <a:latin typeface="Calibri" panose="020F0502020204030204" pitchFamily="34" charset="0"/>
              </a:rPr>
              <a:pPr eaLnBrk="1" hangingPunct="1"/>
              <a:t>19</a:t>
            </a:fld>
            <a:endParaRPr lang="en-US" altLang="en-US" sz="1200">
              <a:latin typeface="Calibri" panose="020F0502020204030204" pitchFamily="34" charset="0"/>
            </a:endParaRPr>
          </a:p>
        </p:txBody>
      </p:sp>
    </p:spTree>
    <p:extLst>
      <p:ext uri="{BB962C8B-B14F-4D97-AF65-F5344CB8AC3E}">
        <p14:creationId xmlns:p14="http://schemas.microsoft.com/office/powerpoint/2010/main" val="3250174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1C350-5642-47E6-85E0-DF5D826ED0C0}" type="slidenum">
              <a:rPr lang="en-US" smtClean="0"/>
              <a:pPr/>
              <a:t>20</a:t>
            </a:fld>
            <a:endParaRPr lang="en-US"/>
          </a:p>
        </p:txBody>
      </p:sp>
    </p:spTree>
    <p:extLst>
      <p:ext uri="{BB962C8B-B14F-4D97-AF65-F5344CB8AC3E}">
        <p14:creationId xmlns:p14="http://schemas.microsoft.com/office/powerpoint/2010/main" val="4071670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7180" name="Rectangle 12"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1" name="think-cell Slide" r:id="rId4" imgW="0" imgH="0" progId="TCLayout.ActiveDocument.1">
                  <p:embed/>
                </p:oleObj>
              </mc:Choice>
              <mc:Fallback>
                <p:oleObj name="think-cell Slide" r:id="rId4" imgW="0" imgH="0" progId="TCLayout.ActiveDocument.1">
                  <p:embed/>
                  <p:pic>
                    <p:nvPicPr>
                      <p:cNvPr id="7180" name="Rectangle 1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Text Placeholder 2"/>
          <p:cNvSpPr>
            <a:spLocks noGrp="1"/>
          </p:cNvSpPr>
          <p:nvPr>
            <p:ph type="body" idx="1"/>
          </p:nvPr>
        </p:nvSpPr>
        <p:spPr>
          <a:xfrm>
            <a:off x="720724" y="3884613"/>
            <a:ext cx="8161338" cy="1500187"/>
          </a:xfrm>
        </p:spPr>
        <p:txBody>
          <a:bodyPr anchor="t"/>
          <a:lstStyle>
            <a:lvl1pPr marL="0" indent="0">
              <a:spcBef>
                <a:spcPts val="0"/>
              </a:spcBef>
              <a:buClrTx/>
              <a:buFont typeface="Marlett" pitchFamily="2" charset="2"/>
              <a:buNone/>
              <a:defRPr sz="1600" b="0" i="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Title 1"/>
          <p:cNvSpPr>
            <a:spLocks noGrp="1"/>
          </p:cNvSpPr>
          <p:nvPr>
            <p:ph type="title"/>
          </p:nvPr>
        </p:nvSpPr>
        <p:spPr>
          <a:xfrm>
            <a:off x="720725" y="2130425"/>
            <a:ext cx="8153400" cy="1473200"/>
          </a:xfrm>
        </p:spPr>
        <p:txBody>
          <a:bodyPr anchor="b"/>
          <a:lstStyle>
            <a:lvl1pPr marL="0" marR="0" indent="0" algn="l" defTabSz="914400" rtl="0" eaLnBrk="1" fontAlgn="base" latinLnBrk="0" hangingPunct="1">
              <a:lnSpc>
                <a:spcPct val="100000"/>
              </a:lnSpc>
              <a:spcBef>
                <a:spcPts val="0"/>
              </a:spcBef>
              <a:spcAft>
                <a:spcPct val="0"/>
              </a:spcAft>
              <a:tabLst>
                <a:tab pos="5426075" algn="l"/>
              </a:tabLst>
              <a:defRPr sz="3000" b="0" i="0" cap="all" baseline="0">
                <a:latin typeface="Segoe UI" panose="020B0502040204020203" pitchFamily="34" charset="0"/>
                <a:ea typeface="Segoe UI" panose="020B0502040204020203" pitchFamily="34" charset="0"/>
                <a:cs typeface="Segoe UI" panose="020B0502040204020203" pitchFamily="34" charset="0"/>
              </a:defRPr>
            </a:lvl1pPr>
          </a:lstStyle>
          <a:p>
            <a:pPr marL="0" marR="0" lvl="0" indent="0" defTabSz="914400" rtl="0" eaLnBrk="1" fontAlgn="base" latinLnBrk="0" hangingPunct="1">
              <a:lnSpc>
                <a:spcPct val="100000"/>
              </a:lnSpc>
              <a:spcBef>
                <a:spcPct val="100000"/>
              </a:spcBef>
              <a:spcAft>
                <a:spcPct val="0"/>
              </a:spcAft>
              <a:tabLst>
                <a:tab pos="5426075" algn="l"/>
              </a:tabLst>
              <a:defRPr/>
            </a:pPr>
            <a:r>
              <a:rPr kumimoji="0" lang="en-US" sz="3000" b="1" i="0" u="none" strike="noStrike" kern="0" cap="none" spc="0" normalizeH="0" baseline="0" noProof="0">
                <a:ln>
                  <a:noFill/>
                </a:ln>
                <a:solidFill>
                  <a:srgbClr val="000063"/>
                </a:solidFill>
                <a:effectLst/>
                <a:uLnTx/>
                <a:uFillTx/>
                <a:latin typeface="+mj-lt"/>
                <a:ea typeface="+mj-ea"/>
                <a:cs typeface="+mj-cs"/>
              </a:rPr>
              <a:t>Click to edit Master title style</a:t>
            </a:r>
            <a:endParaRPr kumimoji="0" lang="en-US" sz="3000" b="1" i="0" u="none" strike="noStrike" kern="0" cap="none" spc="0" normalizeH="0" baseline="0" noProof="0" dirty="0">
              <a:ln>
                <a:noFill/>
              </a:ln>
              <a:solidFill>
                <a:srgbClr val="000063"/>
              </a:solidFill>
              <a:effectLst/>
              <a:uLnTx/>
              <a:uFillTx/>
              <a:latin typeface="+mj-lt"/>
              <a:ea typeface="+mj-ea"/>
              <a:cs typeface="+mj-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4" name="Vertical Text Placeholder 2"/>
          <p:cNvSpPr>
            <a:spLocks noGrp="1"/>
          </p:cNvSpPr>
          <p:nvPr>
            <p:ph type="body" orient="vert" idx="1"/>
          </p:nvPr>
        </p:nvSpPr>
        <p:spPr>
          <a:xfrm>
            <a:off x="433388" y="1514475"/>
            <a:ext cx="8747125" cy="1955800"/>
          </a:xfrm>
        </p:spPr>
        <p:txBody>
          <a:bodyPr vert="horz"/>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199" name="Rectangle 55" hidden="1"/>
          <p:cNvGraphicFramePr>
            <a:graphicFrameLocks/>
          </p:cNvGraphicFramePr>
          <p:nvPr>
            <p:custDataLst>
              <p:tags r:id="rId7"/>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7" name="think-cell Slide" r:id="rId8" imgW="0" imgH="0" progId="TCLayout.ActiveDocument.1">
                  <p:embed/>
                </p:oleObj>
              </mc:Choice>
              <mc:Fallback>
                <p:oleObj name="think-cell Slide" r:id="rId8" imgW="0" imgH="0" progId="TCLayout.ActiveDocument.1">
                  <p:embed/>
                  <p:pic>
                    <p:nvPicPr>
                      <p:cNvPr id="6199" name="Rectangle 55"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146" name="Rectangle 2"/>
          <p:cNvSpPr>
            <a:spLocks noGrp="1" noChangeArrowheads="1"/>
          </p:cNvSpPr>
          <p:nvPr>
            <p:ph type="title"/>
          </p:nvPr>
        </p:nvSpPr>
        <p:spPr bwMode="auto">
          <a:xfrm>
            <a:off x="428625" y="103188"/>
            <a:ext cx="8740775" cy="895350"/>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p>
            <a:pPr lvl="0"/>
            <a:r>
              <a:rPr lang="en-US" dirty="0"/>
              <a:t>Click to edit Master title style</a:t>
            </a:r>
          </a:p>
        </p:txBody>
      </p:sp>
      <p:sp>
        <p:nvSpPr>
          <p:cNvPr id="6147" name="Rectangle 3"/>
          <p:cNvSpPr>
            <a:spLocks noGrp="1" noChangeArrowheads="1"/>
          </p:cNvSpPr>
          <p:nvPr>
            <p:ph type="body" idx="1"/>
          </p:nvPr>
        </p:nvSpPr>
        <p:spPr bwMode="gray">
          <a:xfrm>
            <a:off x="433388" y="1514475"/>
            <a:ext cx="8747125" cy="1955800"/>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97" name="Text Box 53"/>
          <p:cNvSpPr txBox="1">
            <a:spLocks noChangeArrowheads="1"/>
          </p:cNvSpPr>
          <p:nvPr/>
        </p:nvSpPr>
        <p:spPr bwMode="auto">
          <a:xfrm>
            <a:off x="8966200" y="6673850"/>
            <a:ext cx="184150" cy="133350"/>
          </a:xfrm>
          <a:prstGeom prst="rect">
            <a:avLst/>
          </a:prstGeom>
          <a:noFill/>
          <a:ln w="9525" algn="ctr">
            <a:noFill/>
            <a:miter lim="800000"/>
            <a:headEnd/>
            <a:tailEnd/>
          </a:ln>
          <a:effectLst/>
        </p:spPr>
        <p:txBody>
          <a:bodyPr wrap="none" lIns="0" tIns="0" rIns="0" bIns="0"/>
          <a:lstStyle/>
          <a:p>
            <a:pPr algn="r"/>
            <a:fld id="{F0BA96B2-149C-4CE3-9475-B87E8974A8E4}" type="slidenum">
              <a:rPr lang="en-US" sz="900" b="0">
                <a:cs typeface="Arial" charset="0"/>
              </a:rPr>
              <a:pPr algn="r"/>
              <a:t>‹#›</a:t>
            </a:fld>
            <a:endParaRPr lang="en-US" sz="900" b="0">
              <a:cs typeface="Arial" charset="0"/>
            </a:endParaRPr>
          </a:p>
        </p:txBody>
      </p:sp>
      <p:pic>
        <p:nvPicPr>
          <p:cNvPr id="9" name="Picture 8"/>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50104" y="6284404"/>
            <a:ext cx="1603183" cy="548544"/>
          </a:xfrm>
          <a:prstGeom prst="rect">
            <a:avLst/>
          </a:prstGeom>
        </p:spPr>
      </p:pic>
    </p:spTree>
  </p:cSld>
  <p:clrMap bg1="dk1" tx1="lt1" bg2="dk2" tx2="lt2" accent1="accent1" accent2="accent2" accent3="accent3" accent4="accent4" accent5="accent5" accent6="accent6" hlink="hlink" folHlink="folHlink"/>
  <p:sldLayoutIdLst>
    <p:sldLayoutId id="2147483650" r:id="rId1"/>
    <p:sldLayoutId id="2147483651" r:id="rId2"/>
    <p:sldLayoutId id="2147483655" r:id="rId3"/>
    <p:sldLayoutId id="2147483656" r:id="rId4"/>
  </p:sldLayoutIdLst>
  <p:txStyles>
    <p:titleStyle>
      <a:lvl1pPr algn="l" rtl="0" eaLnBrk="1" fontAlgn="base" hangingPunct="1">
        <a:spcBef>
          <a:spcPct val="0"/>
        </a:spcBef>
        <a:spcAft>
          <a:spcPct val="0"/>
        </a:spcAft>
        <a:defRPr sz="3200">
          <a:solidFill>
            <a:schemeClr val="tx1"/>
          </a:solidFill>
          <a:latin typeface="News Gothic MT"/>
          <a:ea typeface="Segoe UI" panose="020B0502040204020203" pitchFamily="34" charset="0"/>
          <a:cs typeface="Segoe UI" panose="020B0502040204020203"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p:titleStyle>
    <p:bodyStyle>
      <a:lvl1pPr algn="l" rtl="0" eaLnBrk="1" fontAlgn="base" hangingPunct="1">
        <a:spcBef>
          <a:spcPct val="0"/>
        </a:spcBef>
        <a:spcAft>
          <a:spcPct val="0"/>
        </a:spcAft>
        <a:buClr>
          <a:schemeClr val="tx2"/>
        </a:buClr>
        <a:defRPr sz="2400" b="1">
          <a:solidFill>
            <a:schemeClr val="tx1"/>
          </a:solidFill>
          <a:latin typeface="News Gothic MT"/>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2400">
          <a:solidFill>
            <a:schemeClr val="tx1"/>
          </a:solidFill>
          <a:latin typeface="News Gothic MT"/>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2400">
          <a:solidFill>
            <a:schemeClr val="tx1"/>
          </a:solidFill>
          <a:latin typeface="News Gothic MT"/>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2400">
          <a:solidFill>
            <a:schemeClr val="tx1"/>
          </a:solidFill>
          <a:latin typeface="News Gothic MT"/>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2400">
          <a:solidFill>
            <a:schemeClr val="tx1"/>
          </a:solidFill>
          <a:latin typeface="News Gothic MT"/>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7.jpeg"/><Relationship Id="rId12" Type="http://schemas.microsoft.com/office/2007/relationships/hdphoto" Target="../media/hdphoto1.wdp"/><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emf"/><Relationship Id="rId10" Type="http://schemas.openxmlformats.org/officeDocument/2006/relationships/image" Target="../media/image10.jpeg"/><Relationship Id="rId4" Type="http://schemas.openxmlformats.org/officeDocument/2006/relationships/oleObject" Target="../embeddings/oleObject3.bin"/><Relationship Id="rId9" Type="http://schemas.openxmlformats.org/officeDocument/2006/relationships/image" Target="../media/image9.jpeg"/><Relationship Id="rId1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16.gif"/><Relationship Id="rId3" Type="http://schemas.openxmlformats.org/officeDocument/2006/relationships/tags" Target="../tags/tag6.xml"/><Relationship Id="rId7" Type="http://schemas.openxmlformats.org/officeDocument/2006/relationships/slideLayout" Target="../slideLayouts/slideLayout2.xml"/><Relationship Id="rId12" Type="http://schemas.openxmlformats.org/officeDocument/2006/relationships/image" Target="../media/image15.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tags" Target="../tags/tag9.xml"/><Relationship Id="rId11" Type="http://schemas.openxmlformats.org/officeDocument/2006/relationships/image" Target="../media/image14.png"/><Relationship Id="rId5" Type="http://schemas.openxmlformats.org/officeDocument/2006/relationships/tags" Target="../tags/tag8.xml"/><Relationship Id="rId15" Type="http://schemas.openxmlformats.org/officeDocument/2006/relationships/image" Target="../media/image18.png"/><Relationship Id="rId10" Type="http://schemas.openxmlformats.org/officeDocument/2006/relationships/image" Target="../media/image5.emf"/><Relationship Id="rId4" Type="http://schemas.openxmlformats.org/officeDocument/2006/relationships/tags" Target="../tags/tag7.xml"/><Relationship Id="rId9" Type="http://schemas.openxmlformats.org/officeDocument/2006/relationships/oleObject" Target="../embeddings/oleObject4.bin"/><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473" y="463524"/>
            <a:ext cx="4029175" cy="1235909"/>
          </a:xfrm>
          <a:prstGeom prst="rect">
            <a:avLst/>
          </a:prstGeom>
        </p:spPr>
      </p:pic>
      <p:sp>
        <p:nvSpPr>
          <p:cNvPr id="8" name="Title 9"/>
          <p:cNvSpPr txBox="1">
            <a:spLocks/>
          </p:cNvSpPr>
          <p:nvPr/>
        </p:nvSpPr>
        <p:spPr bwMode="auto">
          <a:xfrm>
            <a:off x="728662" y="2921655"/>
            <a:ext cx="8153400" cy="1473200"/>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lvl1pPr marL="0" marR="0" indent="0" algn="l" defTabSz="914400" rtl="0" eaLnBrk="1" fontAlgn="base" latinLnBrk="0" hangingPunct="1">
              <a:lnSpc>
                <a:spcPct val="100000"/>
              </a:lnSpc>
              <a:spcBef>
                <a:spcPts val="0"/>
              </a:spcBef>
              <a:spcAft>
                <a:spcPct val="0"/>
              </a:spcAft>
              <a:tabLst>
                <a:tab pos="5426075" algn="l"/>
              </a:tabLst>
              <a:defRPr sz="3000" b="0" i="0" cap="all" baseline="0">
                <a:solidFill>
                  <a:srgbClr val="000063"/>
                </a:solidFill>
                <a:latin typeface="Segoe UI" pitchFamily="34" charset="0"/>
                <a:ea typeface="Segoe UI" pitchFamily="34" charset="0"/>
                <a:cs typeface="Segoe UI"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a:lstStyle>
          <a:p>
            <a:pPr algn="ctr"/>
            <a:r>
              <a:rPr lang="en-US" sz="4000" kern="0" cap="none" dirty="0">
                <a:solidFill>
                  <a:schemeClr val="tx1"/>
                </a:solidFill>
                <a:effectLst/>
              </a:rPr>
              <a:t>From Genotype to Phenotype</a:t>
            </a:r>
          </a:p>
          <a:p>
            <a:pPr algn="ctr"/>
            <a:r>
              <a:rPr lang="en-US" sz="4400" b="1" kern="0" cap="none" dirty="0">
                <a:solidFill>
                  <a:schemeClr val="tx1"/>
                </a:solidFill>
                <a:effectLst/>
              </a:rPr>
              <a:t>PTC Taster Lab</a:t>
            </a:r>
            <a:br>
              <a:rPr lang="en-US" sz="4000" b="1" kern="0" cap="none" dirty="0">
                <a:solidFill>
                  <a:schemeClr val="tx1"/>
                </a:solidFill>
              </a:rPr>
            </a:br>
            <a:endParaRPr lang="en-US" sz="4000" b="1" kern="0" cap="none" dirty="0">
              <a:solidFill>
                <a:schemeClr val="tx1"/>
              </a:solidFill>
            </a:endParaRPr>
          </a:p>
        </p:txBody>
      </p:sp>
      <p:pic>
        <p:nvPicPr>
          <p:cNvPr id="3" name="Picture 2" descr="30-baby-tongue.w529.h529.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3771" y="4236360"/>
            <a:ext cx="1612392" cy="1612392"/>
          </a:xfrm>
          <a:prstGeom prst="rect">
            <a:avLst/>
          </a:prstGeom>
        </p:spPr>
      </p:pic>
      <p:pic>
        <p:nvPicPr>
          <p:cNvPr id="4" name="Picture 3" descr="0008db75-22f1-1cbf-b4a8809ec588eedf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249" y="4253501"/>
            <a:ext cx="1617235" cy="1686545"/>
          </a:xfrm>
          <a:prstGeom prst="rect">
            <a:avLst/>
          </a:prstGeom>
        </p:spPr>
      </p:pic>
    </p:spTree>
    <p:extLst>
      <p:ext uri="{BB962C8B-B14F-4D97-AF65-F5344CB8AC3E}">
        <p14:creationId xmlns:p14="http://schemas.microsoft.com/office/powerpoint/2010/main" val="33934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972" y="192836"/>
            <a:ext cx="8740775" cy="895350"/>
          </a:xfrm>
        </p:spPr>
        <p:txBody>
          <a:bodyPr/>
          <a:lstStyle/>
          <a:p>
            <a:pPr algn="ctr"/>
            <a:r>
              <a:rPr lang="en-US" sz="3600" dirty="0">
                <a:effectLst>
                  <a:outerShdw blurRad="50800" dist="38100" dir="2700000" algn="tl" rotWithShape="0">
                    <a:schemeClr val="tx1">
                      <a:alpha val="43000"/>
                    </a:schemeClr>
                  </a:outerShdw>
                </a:effectLst>
              </a:rPr>
              <a:t>How does PCR work? </a:t>
            </a:r>
          </a:p>
        </p:txBody>
      </p:sp>
      <p:sp>
        <p:nvSpPr>
          <p:cNvPr id="478" name="TextBox 108"/>
          <p:cNvSpPr txBox="1">
            <a:spLocks noChangeArrowheads="1"/>
          </p:cNvSpPr>
          <p:nvPr/>
        </p:nvSpPr>
        <p:spPr bwMode="auto">
          <a:xfrm>
            <a:off x="2390495" y="4914340"/>
            <a:ext cx="1666101" cy="382255"/>
          </a:xfrm>
          <a:prstGeom prst="rect">
            <a:avLst/>
          </a:prstGeom>
          <a:noFill/>
          <a:ln w="9525">
            <a:noFill/>
            <a:miter lim="800000"/>
            <a:headEnd/>
            <a:tailEnd/>
          </a:ln>
        </p:spPr>
        <p:txBody>
          <a:bodyPr wrap="square" lIns="104240" tIns="52119" rIns="104240" bIns="52119">
            <a:spAutoFit/>
          </a:bodyPr>
          <a:lstStyle/>
          <a:p>
            <a:pPr algn="ctr">
              <a:defRPr/>
            </a:pPr>
            <a:r>
              <a:rPr lang="en-US" sz="1800" dirty="0">
                <a:latin typeface="Calibri" panose="020F0502020204030204" pitchFamily="34" charset="0"/>
                <a:ea typeface="Segoe UI" pitchFamily="34" charset="0"/>
                <a:cs typeface="Georgia"/>
              </a:rPr>
              <a:t>Denaturation</a:t>
            </a:r>
            <a:endParaRPr lang="en-US" sz="1800" dirty="0">
              <a:solidFill>
                <a:srgbClr val="000000"/>
              </a:solidFill>
              <a:latin typeface="Calibri" panose="020F0502020204030204" pitchFamily="34" charset="0"/>
              <a:ea typeface="Segoe UI" pitchFamily="34" charset="0"/>
              <a:cs typeface="Georgia"/>
            </a:endParaRPr>
          </a:p>
        </p:txBody>
      </p:sp>
      <p:sp>
        <p:nvSpPr>
          <p:cNvPr id="481" name="TextBox 111"/>
          <p:cNvSpPr txBox="1">
            <a:spLocks noChangeArrowheads="1"/>
          </p:cNvSpPr>
          <p:nvPr/>
        </p:nvSpPr>
        <p:spPr bwMode="auto">
          <a:xfrm>
            <a:off x="4012782" y="4914340"/>
            <a:ext cx="1512570" cy="382255"/>
          </a:xfrm>
          <a:prstGeom prst="rect">
            <a:avLst/>
          </a:prstGeom>
          <a:noFill/>
          <a:ln w="9525">
            <a:noFill/>
            <a:miter lim="800000"/>
            <a:headEnd/>
            <a:tailEnd/>
          </a:ln>
        </p:spPr>
        <p:txBody>
          <a:bodyPr lIns="104240" tIns="52119" rIns="104240" bIns="52119">
            <a:spAutoFit/>
          </a:bodyPr>
          <a:lstStyle/>
          <a:p>
            <a:pPr algn="ctr">
              <a:defRPr/>
            </a:pPr>
            <a:r>
              <a:rPr lang="en-US" sz="1800" dirty="0">
                <a:latin typeface="Calibri" panose="020F0502020204030204" pitchFamily="34" charset="0"/>
                <a:ea typeface="Segoe UI" pitchFamily="34" charset="0"/>
                <a:cs typeface="Georgia"/>
              </a:rPr>
              <a:t>Annealing</a:t>
            </a:r>
            <a:endParaRPr lang="en-US" sz="1800" dirty="0">
              <a:solidFill>
                <a:srgbClr val="000000"/>
              </a:solidFill>
              <a:latin typeface="Calibri" panose="020F0502020204030204" pitchFamily="34" charset="0"/>
              <a:ea typeface="Segoe UI" pitchFamily="34" charset="0"/>
              <a:cs typeface="Georgia"/>
            </a:endParaRPr>
          </a:p>
        </p:txBody>
      </p:sp>
      <p:sp>
        <p:nvSpPr>
          <p:cNvPr id="486" name="TextBox 120"/>
          <p:cNvSpPr txBox="1">
            <a:spLocks noChangeArrowheads="1"/>
          </p:cNvSpPr>
          <p:nvPr/>
        </p:nvSpPr>
        <p:spPr bwMode="auto">
          <a:xfrm>
            <a:off x="5197692" y="4914340"/>
            <a:ext cx="2131695" cy="382255"/>
          </a:xfrm>
          <a:prstGeom prst="rect">
            <a:avLst/>
          </a:prstGeom>
          <a:noFill/>
          <a:ln w="9525">
            <a:noFill/>
            <a:miter lim="800000"/>
            <a:headEnd/>
            <a:tailEnd/>
          </a:ln>
        </p:spPr>
        <p:txBody>
          <a:bodyPr lIns="104240" tIns="52119" rIns="104240" bIns="52119">
            <a:spAutoFit/>
          </a:bodyPr>
          <a:lstStyle/>
          <a:p>
            <a:pPr algn="ctr">
              <a:defRPr/>
            </a:pPr>
            <a:r>
              <a:rPr lang="en-US" sz="1800" dirty="0">
                <a:latin typeface="Calibri" panose="020F0502020204030204" pitchFamily="34" charset="0"/>
                <a:ea typeface="Segoe UI" pitchFamily="34" charset="0"/>
                <a:cs typeface="Georgia"/>
              </a:rPr>
              <a:t>Extension</a:t>
            </a:r>
            <a:endParaRPr lang="en-US" sz="1800" dirty="0">
              <a:solidFill>
                <a:srgbClr val="000000"/>
              </a:solidFill>
              <a:latin typeface="Calibri" panose="020F0502020204030204" pitchFamily="34" charset="0"/>
              <a:ea typeface="Segoe UI" pitchFamily="34" charset="0"/>
              <a:cs typeface="Georgia"/>
            </a:endParaRPr>
          </a:p>
        </p:txBody>
      </p:sp>
      <p:cxnSp>
        <p:nvCxnSpPr>
          <p:cNvPr id="498" name="Straight Connector 354"/>
          <p:cNvCxnSpPr>
            <a:cxnSpLocks noChangeShapeType="1"/>
          </p:cNvCxnSpPr>
          <p:nvPr/>
        </p:nvCxnSpPr>
        <p:spPr bwMode="auto">
          <a:xfrm>
            <a:off x="4376495" y="2185275"/>
            <a:ext cx="781825" cy="0"/>
          </a:xfrm>
          <a:prstGeom prst="line">
            <a:avLst/>
          </a:prstGeom>
          <a:noFill/>
          <a:ln w="34925" algn="ctr">
            <a:solidFill>
              <a:schemeClr val="bg2">
                <a:lumMod val="50000"/>
                <a:lumOff val="50000"/>
              </a:schemeClr>
            </a:solidFill>
            <a:round/>
            <a:headEnd/>
            <a:tailEnd/>
          </a:ln>
        </p:spPr>
      </p:cxnSp>
      <p:cxnSp>
        <p:nvCxnSpPr>
          <p:cNvPr id="499" name="Straight Connector 355"/>
          <p:cNvCxnSpPr>
            <a:cxnSpLocks noChangeShapeType="1"/>
          </p:cNvCxnSpPr>
          <p:nvPr/>
        </p:nvCxnSpPr>
        <p:spPr bwMode="auto">
          <a:xfrm>
            <a:off x="4376495" y="2793935"/>
            <a:ext cx="781825" cy="0"/>
          </a:xfrm>
          <a:prstGeom prst="line">
            <a:avLst/>
          </a:prstGeom>
          <a:noFill/>
          <a:ln w="34925" algn="ctr">
            <a:solidFill>
              <a:srgbClr val="C00000"/>
            </a:solidFill>
            <a:round/>
            <a:headEnd/>
            <a:tailEnd/>
          </a:ln>
        </p:spPr>
      </p:cxnSp>
      <p:cxnSp>
        <p:nvCxnSpPr>
          <p:cNvPr id="501" name="Straight Arrow Connector 357"/>
          <p:cNvCxnSpPr>
            <a:cxnSpLocks noChangeShapeType="1"/>
          </p:cNvCxnSpPr>
          <p:nvPr/>
        </p:nvCxnSpPr>
        <p:spPr bwMode="auto">
          <a:xfrm>
            <a:off x="4376495" y="2303373"/>
            <a:ext cx="260608" cy="0"/>
          </a:xfrm>
          <a:prstGeom prst="straightConnector1">
            <a:avLst/>
          </a:prstGeom>
          <a:noFill/>
          <a:ln w="31750" algn="ctr">
            <a:solidFill>
              <a:srgbClr val="D1A37D"/>
            </a:solidFill>
            <a:round/>
            <a:headEnd/>
            <a:tailEnd type="triangle" w="lg" len="lg"/>
          </a:ln>
        </p:spPr>
      </p:cxnSp>
      <p:cxnSp>
        <p:nvCxnSpPr>
          <p:cNvPr id="502" name="Straight Arrow Connector 358"/>
          <p:cNvCxnSpPr>
            <a:cxnSpLocks noChangeShapeType="1"/>
          </p:cNvCxnSpPr>
          <p:nvPr/>
        </p:nvCxnSpPr>
        <p:spPr bwMode="auto">
          <a:xfrm rot="10800000">
            <a:off x="4897711" y="2706983"/>
            <a:ext cx="260608" cy="0"/>
          </a:xfrm>
          <a:prstGeom prst="straightConnector1">
            <a:avLst/>
          </a:prstGeom>
          <a:noFill/>
          <a:ln w="31750" algn="ctr">
            <a:solidFill>
              <a:srgbClr val="D1A37D"/>
            </a:solidFill>
            <a:round/>
            <a:headEnd/>
            <a:tailEnd type="triangle" w="lg" len="lg"/>
          </a:ln>
        </p:spPr>
      </p:cxnSp>
      <p:sp>
        <p:nvSpPr>
          <p:cNvPr id="503" name="TextBox 109"/>
          <p:cNvSpPr txBox="1">
            <a:spLocks noChangeArrowheads="1"/>
          </p:cNvSpPr>
          <p:nvPr/>
        </p:nvSpPr>
        <p:spPr bwMode="auto">
          <a:xfrm>
            <a:off x="4115652" y="2358631"/>
            <a:ext cx="1510665" cy="298258"/>
          </a:xfrm>
          <a:prstGeom prst="rect">
            <a:avLst/>
          </a:prstGeom>
          <a:noFill/>
          <a:ln w="9525">
            <a:noFill/>
            <a:miter lim="800000"/>
            <a:headEnd/>
            <a:tailEnd/>
          </a:ln>
        </p:spPr>
        <p:txBody>
          <a:bodyPr lIns="104240" tIns="52119" rIns="104240" bIns="52119">
            <a:spAutoFit/>
          </a:bodyPr>
          <a:lstStyle/>
          <a:p>
            <a:pPr algn="ctr">
              <a:defRPr/>
            </a:pPr>
            <a:r>
              <a:rPr lang="en-US" sz="1254" dirty="0">
                <a:latin typeface="Georgia"/>
                <a:cs typeface="Georgia"/>
              </a:rPr>
              <a:t>DNA + primers</a:t>
            </a:r>
            <a:endParaRPr lang="en-US" sz="1254" dirty="0">
              <a:solidFill>
                <a:srgbClr val="000000"/>
              </a:solidFill>
              <a:latin typeface="Georgia"/>
              <a:cs typeface="Georgia"/>
            </a:endParaRPr>
          </a:p>
        </p:txBody>
      </p:sp>
      <p:cxnSp>
        <p:nvCxnSpPr>
          <p:cNvPr id="496" name="Straight Connector 352"/>
          <p:cNvCxnSpPr>
            <a:cxnSpLocks noChangeShapeType="1"/>
          </p:cNvCxnSpPr>
          <p:nvPr/>
        </p:nvCxnSpPr>
        <p:spPr bwMode="auto">
          <a:xfrm>
            <a:off x="2884157" y="2185275"/>
            <a:ext cx="781825" cy="0"/>
          </a:xfrm>
          <a:prstGeom prst="line">
            <a:avLst/>
          </a:prstGeom>
          <a:noFill/>
          <a:ln w="34925" algn="ctr">
            <a:solidFill>
              <a:schemeClr val="bg2">
                <a:lumMod val="50000"/>
                <a:lumOff val="50000"/>
              </a:schemeClr>
            </a:solidFill>
            <a:round/>
            <a:headEnd/>
            <a:tailEnd/>
          </a:ln>
        </p:spPr>
      </p:cxnSp>
      <p:cxnSp>
        <p:nvCxnSpPr>
          <p:cNvPr id="497" name="Straight Connector 353"/>
          <p:cNvCxnSpPr>
            <a:cxnSpLocks noChangeShapeType="1"/>
          </p:cNvCxnSpPr>
          <p:nvPr/>
        </p:nvCxnSpPr>
        <p:spPr bwMode="auto">
          <a:xfrm>
            <a:off x="2884157" y="2793935"/>
            <a:ext cx="781825" cy="0"/>
          </a:xfrm>
          <a:prstGeom prst="line">
            <a:avLst/>
          </a:prstGeom>
          <a:noFill/>
          <a:ln w="34925" algn="ctr">
            <a:solidFill>
              <a:srgbClr val="C00000"/>
            </a:solidFill>
            <a:round/>
            <a:headEnd/>
            <a:tailEnd/>
          </a:ln>
        </p:spPr>
      </p:cxnSp>
      <p:sp>
        <p:nvSpPr>
          <p:cNvPr id="504" name="TextBox 109"/>
          <p:cNvSpPr txBox="1">
            <a:spLocks noChangeArrowheads="1"/>
          </p:cNvSpPr>
          <p:nvPr/>
        </p:nvSpPr>
        <p:spPr bwMode="auto">
          <a:xfrm>
            <a:off x="2536406" y="2358631"/>
            <a:ext cx="1510666" cy="298258"/>
          </a:xfrm>
          <a:prstGeom prst="rect">
            <a:avLst/>
          </a:prstGeom>
          <a:noFill/>
          <a:ln w="9525">
            <a:noFill/>
            <a:miter lim="800000"/>
            <a:headEnd/>
            <a:tailEnd/>
          </a:ln>
        </p:spPr>
        <p:txBody>
          <a:bodyPr lIns="104240" tIns="52119" rIns="104240" bIns="52119">
            <a:spAutoFit/>
          </a:bodyPr>
          <a:lstStyle/>
          <a:p>
            <a:pPr algn="ctr">
              <a:defRPr/>
            </a:pPr>
            <a:r>
              <a:rPr lang="en-US" sz="1254" dirty="0">
                <a:latin typeface="Georgia"/>
                <a:cs typeface="Georgia"/>
              </a:rPr>
              <a:t>denatured DNA</a:t>
            </a:r>
            <a:endParaRPr lang="en-US" sz="1254" dirty="0">
              <a:solidFill>
                <a:srgbClr val="000000"/>
              </a:solidFill>
              <a:latin typeface="Georgia"/>
              <a:cs typeface="Georgia"/>
            </a:endParaRPr>
          </a:p>
        </p:txBody>
      </p:sp>
      <p:cxnSp>
        <p:nvCxnSpPr>
          <p:cNvPr id="505" name="Straight Connector 361"/>
          <p:cNvCxnSpPr>
            <a:cxnSpLocks noChangeShapeType="1"/>
          </p:cNvCxnSpPr>
          <p:nvPr/>
        </p:nvCxnSpPr>
        <p:spPr bwMode="auto">
          <a:xfrm>
            <a:off x="5803331" y="2185275"/>
            <a:ext cx="781825" cy="0"/>
          </a:xfrm>
          <a:prstGeom prst="line">
            <a:avLst/>
          </a:prstGeom>
          <a:noFill/>
          <a:ln w="34925" algn="ctr">
            <a:solidFill>
              <a:schemeClr val="bg2">
                <a:lumMod val="50000"/>
                <a:lumOff val="50000"/>
              </a:schemeClr>
            </a:solidFill>
            <a:round/>
            <a:headEnd/>
            <a:tailEnd/>
          </a:ln>
        </p:spPr>
      </p:cxnSp>
      <p:cxnSp>
        <p:nvCxnSpPr>
          <p:cNvPr id="506" name="Straight Connector 362"/>
          <p:cNvCxnSpPr>
            <a:cxnSpLocks noChangeShapeType="1"/>
          </p:cNvCxnSpPr>
          <p:nvPr/>
        </p:nvCxnSpPr>
        <p:spPr bwMode="auto">
          <a:xfrm>
            <a:off x="5803331" y="2793935"/>
            <a:ext cx="781825" cy="0"/>
          </a:xfrm>
          <a:prstGeom prst="line">
            <a:avLst/>
          </a:prstGeom>
          <a:noFill/>
          <a:ln w="34925" algn="ctr">
            <a:solidFill>
              <a:srgbClr val="C00000"/>
            </a:solidFill>
            <a:round/>
            <a:headEnd/>
            <a:tailEnd/>
          </a:ln>
        </p:spPr>
      </p:cxnSp>
      <p:cxnSp>
        <p:nvCxnSpPr>
          <p:cNvPr id="507" name="Straight Arrow Connector 363"/>
          <p:cNvCxnSpPr>
            <a:cxnSpLocks noChangeShapeType="1"/>
          </p:cNvCxnSpPr>
          <p:nvPr/>
        </p:nvCxnSpPr>
        <p:spPr bwMode="auto">
          <a:xfrm>
            <a:off x="5803331" y="2303373"/>
            <a:ext cx="260608" cy="0"/>
          </a:xfrm>
          <a:prstGeom prst="straightConnector1">
            <a:avLst/>
          </a:prstGeom>
          <a:noFill/>
          <a:ln w="31750" algn="ctr">
            <a:solidFill>
              <a:srgbClr val="D1A37D"/>
            </a:solidFill>
            <a:round/>
            <a:headEnd/>
            <a:tailEnd type="triangle" w="lg" len="lg"/>
          </a:ln>
        </p:spPr>
      </p:cxnSp>
      <p:cxnSp>
        <p:nvCxnSpPr>
          <p:cNvPr id="508" name="Straight Arrow Connector 364"/>
          <p:cNvCxnSpPr>
            <a:cxnSpLocks noChangeShapeType="1"/>
          </p:cNvCxnSpPr>
          <p:nvPr/>
        </p:nvCxnSpPr>
        <p:spPr bwMode="auto">
          <a:xfrm rot="10800000">
            <a:off x="6324547" y="2706983"/>
            <a:ext cx="260608" cy="0"/>
          </a:xfrm>
          <a:prstGeom prst="straightConnector1">
            <a:avLst/>
          </a:prstGeom>
          <a:noFill/>
          <a:ln w="31750" algn="ctr">
            <a:solidFill>
              <a:srgbClr val="D1A37D"/>
            </a:solidFill>
            <a:round/>
            <a:headEnd/>
            <a:tailEnd type="triangle" w="lg" len="lg"/>
          </a:ln>
        </p:spPr>
      </p:cxnSp>
      <p:sp>
        <p:nvSpPr>
          <p:cNvPr id="509" name="TextBox 109"/>
          <p:cNvSpPr txBox="1">
            <a:spLocks noChangeArrowheads="1"/>
          </p:cNvSpPr>
          <p:nvPr/>
        </p:nvSpPr>
        <p:spPr bwMode="auto">
          <a:xfrm>
            <a:off x="5456772" y="2358631"/>
            <a:ext cx="1510665" cy="298258"/>
          </a:xfrm>
          <a:prstGeom prst="rect">
            <a:avLst/>
          </a:prstGeom>
          <a:noFill/>
          <a:ln w="9525">
            <a:noFill/>
            <a:miter lim="800000"/>
            <a:headEnd/>
            <a:tailEnd/>
          </a:ln>
        </p:spPr>
        <p:txBody>
          <a:bodyPr lIns="104240" tIns="52119" rIns="104240" bIns="52119">
            <a:spAutoFit/>
          </a:bodyPr>
          <a:lstStyle/>
          <a:p>
            <a:pPr algn="ctr">
              <a:defRPr/>
            </a:pPr>
            <a:r>
              <a:rPr lang="en-US" sz="1254" dirty="0">
                <a:latin typeface="Georgia"/>
                <a:cs typeface="Georgia"/>
              </a:rPr>
              <a:t>DNA + copy</a:t>
            </a:r>
            <a:endParaRPr lang="en-US" sz="1254" dirty="0">
              <a:solidFill>
                <a:srgbClr val="000000"/>
              </a:solidFill>
              <a:latin typeface="Georgia"/>
              <a:cs typeface="Georgia"/>
            </a:endParaRPr>
          </a:p>
        </p:txBody>
      </p:sp>
      <p:cxnSp>
        <p:nvCxnSpPr>
          <p:cNvPr id="510" name="Straight Connector 366"/>
          <p:cNvCxnSpPr>
            <a:cxnSpLocks noChangeShapeType="1"/>
          </p:cNvCxnSpPr>
          <p:nvPr/>
        </p:nvCxnSpPr>
        <p:spPr bwMode="auto">
          <a:xfrm>
            <a:off x="6070424" y="2303373"/>
            <a:ext cx="521216" cy="0"/>
          </a:xfrm>
          <a:prstGeom prst="line">
            <a:avLst/>
          </a:prstGeom>
          <a:noFill/>
          <a:ln w="34925" algn="ctr">
            <a:solidFill>
              <a:srgbClr val="C00000"/>
            </a:solidFill>
            <a:round/>
            <a:headEnd/>
            <a:tailEnd/>
          </a:ln>
        </p:spPr>
      </p:cxnSp>
      <p:cxnSp>
        <p:nvCxnSpPr>
          <p:cNvPr id="511" name="Straight Connector 367"/>
          <p:cNvCxnSpPr>
            <a:cxnSpLocks noChangeShapeType="1"/>
          </p:cNvCxnSpPr>
          <p:nvPr/>
        </p:nvCxnSpPr>
        <p:spPr bwMode="auto">
          <a:xfrm>
            <a:off x="5803331" y="2706983"/>
            <a:ext cx="521216" cy="0"/>
          </a:xfrm>
          <a:prstGeom prst="line">
            <a:avLst/>
          </a:prstGeom>
          <a:noFill/>
          <a:ln w="34925" algn="ctr">
            <a:solidFill>
              <a:srgbClr val="005899"/>
            </a:solidFill>
            <a:round/>
            <a:headEnd/>
            <a:tailEnd/>
          </a:ln>
        </p:spPr>
      </p:cxnSp>
      <p:grpSp>
        <p:nvGrpSpPr>
          <p:cNvPr id="72" name="Group 71"/>
          <p:cNvGrpSpPr/>
          <p:nvPr/>
        </p:nvGrpSpPr>
        <p:grpSpPr>
          <a:xfrm>
            <a:off x="2362972" y="3627582"/>
            <a:ext cx="1784984" cy="298258"/>
            <a:chOff x="2138122" y="3492672"/>
            <a:chExt cx="1784984" cy="298258"/>
          </a:xfrm>
        </p:grpSpPr>
        <p:cxnSp>
          <p:nvCxnSpPr>
            <p:cNvPr id="473" name="Straight Connector 97"/>
            <p:cNvCxnSpPr>
              <a:cxnSpLocks noChangeShapeType="1"/>
            </p:cNvCxnSpPr>
            <p:nvPr/>
          </p:nvCxnSpPr>
          <p:spPr bwMode="auto">
            <a:xfrm flipH="1">
              <a:off x="2138122" y="3768897"/>
              <a:ext cx="1737360" cy="0"/>
            </a:xfrm>
            <a:prstGeom prst="line">
              <a:avLst/>
            </a:prstGeom>
            <a:noFill/>
            <a:ln w="22225" algn="ctr">
              <a:solidFill>
                <a:srgbClr val="86A9D1"/>
              </a:solidFill>
              <a:round/>
              <a:headEnd/>
              <a:tailEnd/>
            </a:ln>
          </p:spPr>
        </p:cxnSp>
        <p:sp>
          <p:nvSpPr>
            <p:cNvPr id="479" name="TextBox 109"/>
            <p:cNvSpPr txBox="1">
              <a:spLocks noChangeArrowheads="1"/>
            </p:cNvSpPr>
            <p:nvPr/>
          </p:nvSpPr>
          <p:spPr bwMode="auto">
            <a:xfrm>
              <a:off x="2412442" y="3492672"/>
              <a:ext cx="1510664" cy="298258"/>
            </a:xfrm>
            <a:prstGeom prst="rect">
              <a:avLst/>
            </a:prstGeom>
            <a:noFill/>
            <a:ln w="9525">
              <a:noFill/>
              <a:miter lim="800000"/>
              <a:headEnd/>
              <a:tailEnd/>
            </a:ln>
          </p:spPr>
          <p:txBody>
            <a:bodyPr lIns="104240" tIns="52119" rIns="104240" bIns="52119">
              <a:spAutoFit/>
            </a:bodyPr>
            <a:lstStyle/>
            <a:p>
              <a:pPr algn="ctr">
                <a:defRPr/>
              </a:pPr>
              <a:r>
                <a:rPr lang="en-US" sz="1254" b="1" dirty="0">
                  <a:latin typeface="Segoe UI Light" pitchFamily="34" charset="0"/>
                  <a:cs typeface="Segoe UI" pitchFamily="34" charset="0"/>
                </a:rPr>
                <a:t>94° C</a:t>
              </a:r>
              <a:endParaRPr lang="en-US" sz="1254" dirty="0">
                <a:solidFill>
                  <a:srgbClr val="000000"/>
                </a:solidFill>
                <a:cs typeface="Segoe UI" pitchFamily="34" charset="0"/>
              </a:endParaRPr>
            </a:p>
          </p:txBody>
        </p:sp>
      </p:grpSp>
      <p:grpSp>
        <p:nvGrpSpPr>
          <p:cNvPr id="79" name="Group 78"/>
          <p:cNvGrpSpPr/>
          <p:nvPr/>
        </p:nvGrpSpPr>
        <p:grpSpPr>
          <a:xfrm>
            <a:off x="4026116" y="3890472"/>
            <a:ext cx="1510666" cy="723072"/>
            <a:chOff x="3801266" y="3755562"/>
            <a:chExt cx="1510666" cy="723072"/>
          </a:xfrm>
        </p:grpSpPr>
        <p:cxnSp>
          <p:nvCxnSpPr>
            <p:cNvPr id="474" name="Straight Connector 99"/>
            <p:cNvCxnSpPr>
              <a:cxnSpLocks noChangeShapeType="1"/>
            </p:cNvCxnSpPr>
            <p:nvPr/>
          </p:nvCxnSpPr>
          <p:spPr bwMode="auto">
            <a:xfrm flipH="1" flipV="1">
              <a:off x="3862226" y="3755562"/>
              <a:ext cx="186690" cy="708660"/>
            </a:xfrm>
            <a:prstGeom prst="line">
              <a:avLst/>
            </a:prstGeom>
            <a:noFill/>
            <a:ln w="22225" algn="ctr">
              <a:solidFill>
                <a:srgbClr val="86A9D1"/>
              </a:solidFill>
              <a:round/>
              <a:headEnd/>
              <a:tailEnd/>
            </a:ln>
          </p:spPr>
        </p:cxnSp>
        <p:cxnSp>
          <p:nvCxnSpPr>
            <p:cNvPr id="475" name="Straight Connector 103"/>
            <p:cNvCxnSpPr>
              <a:cxnSpLocks noChangeShapeType="1"/>
            </p:cNvCxnSpPr>
            <p:nvPr/>
          </p:nvCxnSpPr>
          <p:spPr bwMode="auto">
            <a:xfrm flipH="1">
              <a:off x="4048916" y="4466127"/>
              <a:ext cx="956310" cy="0"/>
            </a:xfrm>
            <a:prstGeom prst="line">
              <a:avLst/>
            </a:prstGeom>
            <a:noFill/>
            <a:ln w="22225" algn="ctr">
              <a:solidFill>
                <a:srgbClr val="86A9D1"/>
              </a:solidFill>
              <a:round/>
              <a:headEnd/>
              <a:tailEnd/>
            </a:ln>
          </p:spPr>
        </p:cxnSp>
        <p:sp>
          <p:nvSpPr>
            <p:cNvPr id="483" name="TextBox 117"/>
            <p:cNvSpPr txBox="1">
              <a:spLocks noChangeArrowheads="1"/>
            </p:cNvSpPr>
            <p:nvPr/>
          </p:nvSpPr>
          <p:spPr bwMode="auto">
            <a:xfrm>
              <a:off x="3801266" y="4180376"/>
              <a:ext cx="1510666" cy="298258"/>
            </a:xfrm>
            <a:prstGeom prst="rect">
              <a:avLst/>
            </a:prstGeom>
            <a:noFill/>
            <a:ln w="9525">
              <a:noFill/>
              <a:miter lim="800000"/>
              <a:headEnd/>
              <a:tailEnd/>
            </a:ln>
          </p:spPr>
          <p:txBody>
            <a:bodyPr lIns="104240" tIns="52119" rIns="104240" bIns="52119">
              <a:spAutoFit/>
            </a:bodyPr>
            <a:lstStyle/>
            <a:p>
              <a:pPr algn="ctr">
                <a:defRPr/>
              </a:pPr>
              <a:r>
                <a:rPr lang="en-US" sz="1254" b="1" dirty="0">
                  <a:latin typeface="Segoe UI Light" pitchFamily="34" charset="0"/>
                  <a:cs typeface="Segoe UI" pitchFamily="34" charset="0"/>
                </a:rPr>
                <a:t>50-60° C</a:t>
              </a:r>
              <a:endParaRPr lang="en-US" sz="1254" dirty="0">
                <a:solidFill>
                  <a:srgbClr val="000000"/>
                </a:solidFill>
                <a:cs typeface="Segoe UI" pitchFamily="34" charset="0"/>
              </a:endParaRPr>
            </a:p>
          </p:txBody>
        </p:sp>
      </p:grpSp>
      <p:grpSp>
        <p:nvGrpSpPr>
          <p:cNvPr id="80" name="Group 79"/>
          <p:cNvGrpSpPr/>
          <p:nvPr/>
        </p:nvGrpSpPr>
        <p:grpSpPr>
          <a:xfrm>
            <a:off x="5216742" y="3903807"/>
            <a:ext cx="1943100" cy="691515"/>
            <a:chOff x="4991892" y="3768897"/>
            <a:chExt cx="1943100" cy="691515"/>
          </a:xfrm>
        </p:grpSpPr>
        <p:cxnSp>
          <p:nvCxnSpPr>
            <p:cNvPr id="482" name="Straight Connector 116"/>
            <p:cNvCxnSpPr>
              <a:cxnSpLocks noChangeShapeType="1"/>
            </p:cNvCxnSpPr>
            <p:nvPr/>
          </p:nvCxnSpPr>
          <p:spPr bwMode="auto">
            <a:xfrm flipH="1">
              <a:off x="5178582" y="4041312"/>
              <a:ext cx="1756410" cy="0"/>
            </a:xfrm>
            <a:prstGeom prst="line">
              <a:avLst/>
            </a:prstGeom>
            <a:noFill/>
            <a:ln w="22225" algn="ctr">
              <a:solidFill>
                <a:srgbClr val="86A9D1"/>
              </a:solidFill>
              <a:round/>
              <a:headEnd/>
              <a:tailEnd/>
            </a:ln>
          </p:spPr>
        </p:cxnSp>
        <p:cxnSp>
          <p:nvCxnSpPr>
            <p:cNvPr id="476" name="Straight Connector 105"/>
            <p:cNvCxnSpPr>
              <a:cxnSpLocks noChangeShapeType="1"/>
            </p:cNvCxnSpPr>
            <p:nvPr/>
          </p:nvCxnSpPr>
          <p:spPr bwMode="auto">
            <a:xfrm flipV="1">
              <a:off x="4991892" y="4041312"/>
              <a:ext cx="184784" cy="419100"/>
            </a:xfrm>
            <a:prstGeom prst="line">
              <a:avLst/>
            </a:prstGeom>
            <a:noFill/>
            <a:ln w="22225" algn="ctr">
              <a:solidFill>
                <a:srgbClr val="86A9D1"/>
              </a:solidFill>
              <a:round/>
              <a:headEnd/>
              <a:tailEnd/>
            </a:ln>
          </p:spPr>
        </p:cxnSp>
        <p:sp>
          <p:nvSpPr>
            <p:cNvPr id="484" name="TextBox 118"/>
            <p:cNvSpPr txBox="1">
              <a:spLocks noChangeArrowheads="1"/>
            </p:cNvSpPr>
            <p:nvPr/>
          </p:nvSpPr>
          <p:spPr bwMode="auto">
            <a:xfrm>
              <a:off x="5231922" y="3768897"/>
              <a:ext cx="1510664" cy="298258"/>
            </a:xfrm>
            <a:prstGeom prst="rect">
              <a:avLst/>
            </a:prstGeom>
            <a:noFill/>
            <a:ln w="9525">
              <a:noFill/>
              <a:miter lim="800000"/>
              <a:headEnd/>
              <a:tailEnd/>
            </a:ln>
          </p:spPr>
          <p:txBody>
            <a:bodyPr lIns="104240" tIns="52119" rIns="104240" bIns="52119">
              <a:spAutoFit/>
            </a:bodyPr>
            <a:lstStyle/>
            <a:p>
              <a:pPr algn="ctr">
                <a:defRPr/>
              </a:pPr>
              <a:r>
                <a:rPr lang="en-US" sz="1254" b="1" dirty="0">
                  <a:latin typeface="Segoe UI Light" pitchFamily="34" charset="0"/>
                  <a:cs typeface="Segoe UI" pitchFamily="34" charset="0"/>
                </a:rPr>
                <a:t>72° C</a:t>
              </a:r>
              <a:endParaRPr lang="en-US" sz="1254" dirty="0">
                <a:solidFill>
                  <a:srgbClr val="000000"/>
                </a:solidFill>
                <a:cs typeface="Segoe UI" pitchFamily="34" charset="0"/>
              </a:endParaRPr>
            </a:p>
          </p:txBody>
        </p:sp>
      </p:grpSp>
      <p:sp>
        <p:nvSpPr>
          <p:cNvPr id="469" name="TextBox 82"/>
          <p:cNvSpPr txBox="1">
            <a:spLocks noChangeArrowheads="1"/>
          </p:cNvSpPr>
          <p:nvPr/>
        </p:nvSpPr>
        <p:spPr bwMode="auto">
          <a:xfrm>
            <a:off x="1406818" y="5512010"/>
            <a:ext cx="6776085" cy="474588"/>
          </a:xfrm>
          <a:prstGeom prst="rect">
            <a:avLst/>
          </a:prstGeom>
          <a:noFill/>
          <a:ln w="9525">
            <a:noFill/>
            <a:miter lim="800000"/>
            <a:headEnd/>
            <a:tailEnd/>
          </a:ln>
        </p:spPr>
        <p:txBody>
          <a:bodyPr lIns="104240" tIns="52119" rIns="104240" bIns="52119">
            <a:spAutoFit/>
          </a:bodyPr>
          <a:lstStyle/>
          <a:p>
            <a:pPr>
              <a:defRPr/>
            </a:pPr>
            <a:r>
              <a:rPr lang="en-US" sz="2400" b="1" dirty="0">
                <a:latin typeface="Calibri" panose="020F0502020204030204" pitchFamily="34" charset="0"/>
                <a:cs typeface="Georgia"/>
              </a:rPr>
              <a:t>Repeat x 30 cycles</a:t>
            </a:r>
          </a:p>
        </p:txBody>
      </p:sp>
      <p:cxnSp>
        <p:nvCxnSpPr>
          <p:cNvPr id="487" name="Straight Connector 121"/>
          <p:cNvCxnSpPr>
            <a:cxnSpLocks noChangeShapeType="1"/>
          </p:cNvCxnSpPr>
          <p:nvPr/>
        </p:nvCxnSpPr>
        <p:spPr bwMode="auto">
          <a:xfrm rot="16200000" flipH="1">
            <a:off x="433286" y="3804624"/>
            <a:ext cx="4206240" cy="0"/>
          </a:xfrm>
          <a:prstGeom prst="line">
            <a:avLst/>
          </a:prstGeom>
          <a:noFill/>
          <a:ln w="3175" algn="ctr">
            <a:solidFill>
              <a:schemeClr val="accent5">
                <a:lumMod val="25000"/>
              </a:schemeClr>
            </a:solidFill>
            <a:prstDash val="dash"/>
            <a:round/>
            <a:headEnd/>
            <a:tailEnd/>
          </a:ln>
        </p:spPr>
      </p:cxnSp>
      <p:cxnSp>
        <p:nvCxnSpPr>
          <p:cNvPr id="488" name="Straight Connector 124"/>
          <p:cNvCxnSpPr>
            <a:cxnSpLocks noChangeShapeType="1"/>
          </p:cNvCxnSpPr>
          <p:nvPr/>
        </p:nvCxnSpPr>
        <p:spPr bwMode="auto">
          <a:xfrm rot="16200000" flipH="1">
            <a:off x="4881462" y="3804624"/>
            <a:ext cx="4206240" cy="0"/>
          </a:xfrm>
          <a:prstGeom prst="line">
            <a:avLst/>
          </a:prstGeom>
          <a:noFill/>
          <a:ln w="3175" algn="ctr">
            <a:solidFill>
              <a:schemeClr val="accent5">
                <a:lumMod val="25000"/>
              </a:schemeClr>
            </a:solidFill>
            <a:prstDash val="dash"/>
            <a:round/>
            <a:headEnd/>
            <a:tailEnd/>
          </a:ln>
        </p:spPr>
      </p:cxnSp>
      <p:grpSp>
        <p:nvGrpSpPr>
          <p:cNvPr id="66" name="Group 2561"/>
          <p:cNvGrpSpPr>
            <a:grpSpLocks/>
          </p:cNvGrpSpPr>
          <p:nvPr/>
        </p:nvGrpSpPr>
        <p:grpSpPr bwMode="auto">
          <a:xfrm flipH="1">
            <a:off x="521140" y="1833397"/>
            <a:ext cx="1725612" cy="1584325"/>
            <a:chOff x="839" y="845"/>
            <a:chExt cx="2676" cy="2404"/>
          </a:xfrm>
          <a:effectLst/>
        </p:grpSpPr>
        <p:sp>
          <p:nvSpPr>
            <p:cNvPr id="67" name="Freeform 2562"/>
            <p:cNvSpPr>
              <a:spLocks/>
            </p:cNvSpPr>
            <p:nvPr/>
          </p:nvSpPr>
          <p:spPr bwMode="auto">
            <a:xfrm>
              <a:off x="839" y="845"/>
              <a:ext cx="2676" cy="2404"/>
            </a:xfrm>
            <a:custGeom>
              <a:avLst/>
              <a:gdLst>
                <a:gd name="T0" fmla="*/ 2708 w 4656"/>
                <a:gd name="T1" fmla="*/ 2147 h 3893"/>
                <a:gd name="T2" fmla="*/ 1878 w 4656"/>
                <a:gd name="T3" fmla="*/ 1021 h 3893"/>
                <a:gd name="T4" fmla="*/ 2699 w 4656"/>
                <a:gd name="T5" fmla="*/ 1807 h 3893"/>
                <a:gd name="T6" fmla="*/ 3458 w 4656"/>
                <a:gd name="T7" fmla="*/ 1074 h 3893"/>
                <a:gd name="T8" fmla="*/ 3554 w 4656"/>
                <a:gd name="T9" fmla="*/ 2348 h 3893"/>
                <a:gd name="T10" fmla="*/ 2708 w 4656"/>
                <a:gd name="T11" fmla="*/ 2234 h 3893"/>
                <a:gd name="T12" fmla="*/ 4060 w 4656"/>
                <a:gd name="T13" fmla="*/ 1632 h 3893"/>
                <a:gd name="T14" fmla="*/ 2280 w 4656"/>
                <a:gd name="T15" fmla="*/ 777 h 3893"/>
                <a:gd name="T16" fmla="*/ 526 w 4656"/>
                <a:gd name="T17" fmla="*/ 1850 h 3893"/>
                <a:gd name="T18" fmla="*/ 1137 w 4656"/>
                <a:gd name="T19" fmla="*/ 733 h 3893"/>
                <a:gd name="T20" fmla="*/ 1617 w 4656"/>
                <a:gd name="T21" fmla="*/ 2444 h 3893"/>
                <a:gd name="T22" fmla="*/ 2725 w 4656"/>
                <a:gd name="T23" fmla="*/ 1719 h 3893"/>
                <a:gd name="T24" fmla="*/ 2821 w 4656"/>
                <a:gd name="T25" fmla="*/ 3090 h 3893"/>
                <a:gd name="T26" fmla="*/ 3388 w 4656"/>
                <a:gd name="T27" fmla="*/ 2679 h 3893"/>
                <a:gd name="T28" fmla="*/ 526 w 4656"/>
                <a:gd name="T29" fmla="*/ 2156 h 3893"/>
                <a:gd name="T30" fmla="*/ 1870 w 4656"/>
                <a:gd name="T31" fmla="*/ 3159 h 3893"/>
                <a:gd name="T32" fmla="*/ 3179 w 4656"/>
                <a:gd name="T33" fmla="*/ 1999 h 3893"/>
                <a:gd name="T34" fmla="*/ 1425 w 4656"/>
                <a:gd name="T35" fmla="*/ 1423 h 3893"/>
                <a:gd name="T36" fmla="*/ 1503 w 4656"/>
                <a:gd name="T37" fmla="*/ 271 h 3893"/>
                <a:gd name="T38" fmla="*/ 2629 w 4656"/>
                <a:gd name="T39" fmla="*/ 533 h 3893"/>
                <a:gd name="T40" fmla="*/ 4008 w 4656"/>
                <a:gd name="T41" fmla="*/ 620 h 3893"/>
                <a:gd name="T42" fmla="*/ 3886 w 4656"/>
                <a:gd name="T43" fmla="*/ 1527 h 3893"/>
                <a:gd name="T44" fmla="*/ 4322 w 4656"/>
                <a:gd name="T45" fmla="*/ 1082 h 3893"/>
                <a:gd name="T46" fmla="*/ 3318 w 4656"/>
                <a:gd name="T47" fmla="*/ 2269 h 3893"/>
                <a:gd name="T48" fmla="*/ 3432 w 4656"/>
                <a:gd name="T49" fmla="*/ 358 h 3893"/>
                <a:gd name="T50" fmla="*/ 3100 w 4656"/>
                <a:gd name="T51" fmla="*/ 951 h 3893"/>
                <a:gd name="T52" fmla="*/ 1852 w 4656"/>
                <a:gd name="T53" fmla="*/ 367 h 3893"/>
                <a:gd name="T54" fmla="*/ 892 w 4656"/>
                <a:gd name="T55" fmla="*/ 515 h 3893"/>
                <a:gd name="T56" fmla="*/ 1276 w 4656"/>
                <a:gd name="T57" fmla="*/ 437 h 3893"/>
                <a:gd name="T58" fmla="*/ 2821 w 4656"/>
                <a:gd name="T59" fmla="*/ 1065 h 3893"/>
                <a:gd name="T60" fmla="*/ 2079 w 4656"/>
                <a:gd name="T61" fmla="*/ 585 h 3893"/>
                <a:gd name="T62" fmla="*/ 1564 w 4656"/>
                <a:gd name="T63" fmla="*/ 1152 h 3893"/>
                <a:gd name="T64" fmla="*/ 246 w 4656"/>
                <a:gd name="T65" fmla="*/ 1196 h 3893"/>
                <a:gd name="T66" fmla="*/ 500 w 4656"/>
                <a:gd name="T67" fmla="*/ 1239 h 3893"/>
                <a:gd name="T68" fmla="*/ 1163 w 4656"/>
                <a:gd name="T69" fmla="*/ 2775 h 3893"/>
                <a:gd name="T70" fmla="*/ 1966 w 4656"/>
                <a:gd name="T71" fmla="*/ 2313 h 3893"/>
                <a:gd name="T72" fmla="*/ 2201 w 4656"/>
                <a:gd name="T73" fmla="*/ 3002 h 3893"/>
                <a:gd name="T74" fmla="*/ 1337 w 4656"/>
                <a:gd name="T75" fmla="*/ 3395 h 3893"/>
                <a:gd name="T76" fmla="*/ 1870 w 4656"/>
                <a:gd name="T77" fmla="*/ 2967 h 3893"/>
                <a:gd name="T78" fmla="*/ 2996 w 4656"/>
                <a:gd name="T79" fmla="*/ 3893 h 3893"/>
                <a:gd name="T80" fmla="*/ 4357 w 4656"/>
                <a:gd name="T81" fmla="*/ 2959 h 3893"/>
                <a:gd name="T82" fmla="*/ 2437 w 4656"/>
                <a:gd name="T83" fmla="*/ 2767 h 3893"/>
                <a:gd name="T84" fmla="*/ 3921 w 4656"/>
                <a:gd name="T85" fmla="*/ 1815 h 3893"/>
                <a:gd name="T86" fmla="*/ 4488 w 4656"/>
                <a:gd name="T87" fmla="*/ 1781 h 3893"/>
                <a:gd name="T88" fmla="*/ 3999 w 4656"/>
                <a:gd name="T89" fmla="*/ 3299 h 3893"/>
                <a:gd name="T90" fmla="*/ 4532 w 4656"/>
                <a:gd name="T91" fmla="*/ 2575 h 3893"/>
                <a:gd name="T92" fmla="*/ 4095 w 4656"/>
                <a:gd name="T93" fmla="*/ 1929 h 3893"/>
                <a:gd name="T94" fmla="*/ 1599 w 4656"/>
                <a:gd name="T95" fmla="*/ 3159 h 3893"/>
                <a:gd name="T96" fmla="*/ 395 w 4656"/>
                <a:gd name="T97" fmla="*/ 1545 h 3893"/>
                <a:gd name="T98" fmla="*/ 534 w 4656"/>
                <a:gd name="T99" fmla="*/ 2575 h 3893"/>
                <a:gd name="T100" fmla="*/ 2 w 4656"/>
                <a:gd name="T101" fmla="*/ 2042 h 3893"/>
                <a:gd name="T102" fmla="*/ 683 w 4656"/>
                <a:gd name="T103" fmla="*/ 1824 h 3893"/>
                <a:gd name="T104" fmla="*/ 526 w 4656"/>
                <a:gd name="T105" fmla="*/ 2540 h 3893"/>
                <a:gd name="T106" fmla="*/ 1617 w 4656"/>
                <a:gd name="T107" fmla="*/ 3177 h 3893"/>
                <a:gd name="T108" fmla="*/ 2454 w 4656"/>
                <a:gd name="T109" fmla="*/ 2357 h 3893"/>
                <a:gd name="T110" fmla="*/ 1564 w 4656"/>
                <a:gd name="T111" fmla="*/ 2662 h 3893"/>
                <a:gd name="T112" fmla="*/ 639 w 4656"/>
                <a:gd name="T113" fmla="*/ 2575 h 3893"/>
                <a:gd name="T114" fmla="*/ 1730 w 4656"/>
                <a:gd name="T115" fmla="*/ 759 h 3893"/>
                <a:gd name="T116" fmla="*/ 2367 w 4656"/>
                <a:gd name="T117" fmla="*/ 44 h 3893"/>
                <a:gd name="T118" fmla="*/ 2324 w 4656"/>
                <a:gd name="T119" fmla="*/ 1597 h 3893"/>
                <a:gd name="T120" fmla="*/ 2044 w 4656"/>
                <a:gd name="T121" fmla="*/ 1475 h 389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56"/>
                <a:gd name="T184" fmla="*/ 0 h 3893"/>
                <a:gd name="T185" fmla="*/ 4656 w 4656"/>
                <a:gd name="T186" fmla="*/ 3893 h 389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56" h="3893">
                  <a:moveTo>
                    <a:pt x="1311" y="1283"/>
                  </a:moveTo>
                  <a:cubicBezTo>
                    <a:pt x="1320" y="1370"/>
                    <a:pt x="1318" y="1459"/>
                    <a:pt x="1337" y="1545"/>
                  </a:cubicBezTo>
                  <a:cubicBezTo>
                    <a:pt x="1342" y="1570"/>
                    <a:pt x="1367" y="1585"/>
                    <a:pt x="1381" y="1606"/>
                  </a:cubicBezTo>
                  <a:cubicBezTo>
                    <a:pt x="1504" y="1798"/>
                    <a:pt x="1403" y="1697"/>
                    <a:pt x="1608" y="1842"/>
                  </a:cubicBezTo>
                  <a:cubicBezTo>
                    <a:pt x="1764" y="1953"/>
                    <a:pt x="1940" y="1998"/>
                    <a:pt x="2114" y="2069"/>
                  </a:cubicBezTo>
                  <a:cubicBezTo>
                    <a:pt x="2241" y="2121"/>
                    <a:pt x="2379" y="2181"/>
                    <a:pt x="2516" y="2199"/>
                  </a:cubicBezTo>
                  <a:cubicBezTo>
                    <a:pt x="2565" y="2196"/>
                    <a:pt x="2616" y="2204"/>
                    <a:pt x="2664" y="2191"/>
                  </a:cubicBezTo>
                  <a:cubicBezTo>
                    <a:pt x="2684" y="2186"/>
                    <a:pt x="2689" y="2156"/>
                    <a:pt x="2708" y="2147"/>
                  </a:cubicBezTo>
                  <a:cubicBezTo>
                    <a:pt x="2719" y="2141"/>
                    <a:pt x="2731" y="2136"/>
                    <a:pt x="2742" y="2130"/>
                  </a:cubicBezTo>
                  <a:cubicBezTo>
                    <a:pt x="2805" y="1942"/>
                    <a:pt x="2753" y="1740"/>
                    <a:pt x="2690" y="1562"/>
                  </a:cubicBezTo>
                  <a:cubicBezTo>
                    <a:pt x="2666" y="1494"/>
                    <a:pt x="2657" y="1420"/>
                    <a:pt x="2629" y="1353"/>
                  </a:cubicBezTo>
                  <a:cubicBezTo>
                    <a:pt x="2613" y="1315"/>
                    <a:pt x="2593" y="1278"/>
                    <a:pt x="2577" y="1239"/>
                  </a:cubicBezTo>
                  <a:cubicBezTo>
                    <a:pt x="2563" y="1203"/>
                    <a:pt x="2568" y="1166"/>
                    <a:pt x="2542" y="1135"/>
                  </a:cubicBezTo>
                  <a:cubicBezTo>
                    <a:pt x="2481" y="1062"/>
                    <a:pt x="2369" y="1005"/>
                    <a:pt x="2280" y="978"/>
                  </a:cubicBezTo>
                  <a:cubicBezTo>
                    <a:pt x="2155" y="984"/>
                    <a:pt x="2029" y="982"/>
                    <a:pt x="1905" y="995"/>
                  </a:cubicBezTo>
                  <a:cubicBezTo>
                    <a:pt x="1893" y="996"/>
                    <a:pt x="1888" y="1013"/>
                    <a:pt x="1878" y="1021"/>
                  </a:cubicBezTo>
                  <a:cubicBezTo>
                    <a:pt x="1840" y="1051"/>
                    <a:pt x="1802" y="1084"/>
                    <a:pt x="1756" y="1100"/>
                  </a:cubicBezTo>
                  <a:cubicBezTo>
                    <a:pt x="1743" y="1121"/>
                    <a:pt x="1726" y="1140"/>
                    <a:pt x="1713" y="1161"/>
                  </a:cubicBezTo>
                  <a:cubicBezTo>
                    <a:pt x="1698" y="1186"/>
                    <a:pt x="1695" y="1221"/>
                    <a:pt x="1686" y="1248"/>
                  </a:cubicBezTo>
                  <a:cubicBezTo>
                    <a:pt x="1692" y="1306"/>
                    <a:pt x="1692" y="1366"/>
                    <a:pt x="1704" y="1423"/>
                  </a:cubicBezTo>
                  <a:cubicBezTo>
                    <a:pt x="1710" y="1448"/>
                    <a:pt x="1739" y="1493"/>
                    <a:pt x="1739" y="1493"/>
                  </a:cubicBezTo>
                  <a:cubicBezTo>
                    <a:pt x="1768" y="1630"/>
                    <a:pt x="1908" y="1649"/>
                    <a:pt x="2018" y="1693"/>
                  </a:cubicBezTo>
                  <a:cubicBezTo>
                    <a:pt x="2096" y="1724"/>
                    <a:pt x="2127" y="1748"/>
                    <a:pt x="2201" y="1763"/>
                  </a:cubicBezTo>
                  <a:cubicBezTo>
                    <a:pt x="2360" y="1795"/>
                    <a:pt x="2542" y="1797"/>
                    <a:pt x="2699" y="1807"/>
                  </a:cubicBezTo>
                  <a:cubicBezTo>
                    <a:pt x="2758" y="1836"/>
                    <a:pt x="2808" y="1849"/>
                    <a:pt x="2873" y="1859"/>
                  </a:cubicBezTo>
                  <a:cubicBezTo>
                    <a:pt x="3016" y="1933"/>
                    <a:pt x="3167" y="1880"/>
                    <a:pt x="3336" y="1877"/>
                  </a:cubicBezTo>
                  <a:cubicBezTo>
                    <a:pt x="3362" y="1850"/>
                    <a:pt x="3414" y="1818"/>
                    <a:pt x="3449" y="1807"/>
                  </a:cubicBezTo>
                  <a:cubicBezTo>
                    <a:pt x="3485" y="1760"/>
                    <a:pt x="3497" y="1712"/>
                    <a:pt x="3519" y="1658"/>
                  </a:cubicBezTo>
                  <a:cubicBezTo>
                    <a:pt x="3551" y="1578"/>
                    <a:pt x="3583" y="1500"/>
                    <a:pt x="3598" y="1414"/>
                  </a:cubicBezTo>
                  <a:cubicBezTo>
                    <a:pt x="3595" y="1333"/>
                    <a:pt x="3597" y="1251"/>
                    <a:pt x="3589" y="1170"/>
                  </a:cubicBezTo>
                  <a:cubicBezTo>
                    <a:pt x="3587" y="1147"/>
                    <a:pt x="3543" y="1095"/>
                    <a:pt x="3528" y="1091"/>
                  </a:cubicBezTo>
                  <a:cubicBezTo>
                    <a:pt x="3481" y="1079"/>
                    <a:pt x="3505" y="1085"/>
                    <a:pt x="3458" y="1074"/>
                  </a:cubicBezTo>
                  <a:cubicBezTo>
                    <a:pt x="3370" y="1086"/>
                    <a:pt x="3388" y="1092"/>
                    <a:pt x="3318" y="1126"/>
                  </a:cubicBezTo>
                  <a:cubicBezTo>
                    <a:pt x="3298" y="1168"/>
                    <a:pt x="3287" y="1166"/>
                    <a:pt x="3257" y="1196"/>
                  </a:cubicBezTo>
                  <a:cubicBezTo>
                    <a:pt x="3251" y="1208"/>
                    <a:pt x="3245" y="1219"/>
                    <a:pt x="3240" y="1231"/>
                  </a:cubicBezTo>
                  <a:cubicBezTo>
                    <a:pt x="3233" y="1248"/>
                    <a:pt x="3222" y="1283"/>
                    <a:pt x="3222" y="1283"/>
                  </a:cubicBezTo>
                  <a:cubicBezTo>
                    <a:pt x="3235" y="1396"/>
                    <a:pt x="3250" y="1537"/>
                    <a:pt x="3336" y="1623"/>
                  </a:cubicBezTo>
                  <a:cubicBezTo>
                    <a:pt x="3386" y="1723"/>
                    <a:pt x="3446" y="1818"/>
                    <a:pt x="3537" y="1885"/>
                  </a:cubicBezTo>
                  <a:cubicBezTo>
                    <a:pt x="3546" y="1904"/>
                    <a:pt x="3572" y="1917"/>
                    <a:pt x="3572" y="1938"/>
                  </a:cubicBezTo>
                  <a:cubicBezTo>
                    <a:pt x="3579" y="2260"/>
                    <a:pt x="3593" y="2198"/>
                    <a:pt x="3554" y="2348"/>
                  </a:cubicBezTo>
                  <a:cubicBezTo>
                    <a:pt x="3547" y="2407"/>
                    <a:pt x="3551" y="2438"/>
                    <a:pt x="3510" y="2479"/>
                  </a:cubicBezTo>
                  <a:cubicBezTo>
                    <a:pt x="3501" y="2509"/>
                    <a:pt x="3488" y="2518"/>
                    <a:pt x="3467" y="2540"/>
                  </a:cubicBezTo>
                  <a:cubicBezTo>
                    <a:pt x="3436" y="2660"/>
                    <a:pt x="3350" y="2598"/>
                    <a:pt x="3214" y="2592"/>
                  </a:cubicBezTo>
                  <a:cubicBezTo>
                    <a:pt x="3170" y="2580"/>
                    <a:pt x="3122" y="2579"/>
                    <a:pt x="3083" y="2557"/>
                  </a:cubicBezTo>
                  <a:cubicBezTo>
                    <a:pt x="3063" y="2545"/>
                    <a:pt x="3044" y="2530"/>
                    <a:pt x="3022" y="2522"/>
                  </a:cubicBezTo>
                  <a:cubicBezTo>
                    <a:pt x="2921" y="2483"/>
                    <a:pt x="2817" y="2456"/>
                    <a:pt x="2716" y="2418"/>
                  </a:cubicBezTo>
                  <a:cubicBezTo>
                    <a:pt x="2669" y="2400"/>
                    <a:pt x="2653" y="2363"/>
                    <a:pt x="2620" y="2330"/>
                  </a:cubicBezTo>
                  <a:cubicBezTo>
                    <a:pt x="2636" y="2268"/>
                    <a:pt x="2662" y="2260"/>
                    <a:pt x="2708" y="2234"/>
                  </a:cubicBezTo>
                  <a:cubicBezTo>
                    <a:pt x="2726" y="2224"/>
                    <a:pt x="2740" y="2204"/>
                    <a:pt x="2760" y="2199"/>
                  </a:cubicBezTo>
                  <a:cubicBezTo>
                    <a:pt x="2810" y="2188"/>
                    <a:pt x="2857" y="2173"/>
                    <a:pt x="2908" y="2165"/>
                  </a:cubicBezTo>
                  <a:cubicBezTo>
                    <a:pt x="3059" y="2168"/>
                    <a:pt x="3211" y="2168"/>
                    <a:pt x="3362" y="2173"/>
                  </a:cubicBezTo>
                  <a:cubicBezTo>
                    <a:pt x="3437" y="2176"/>
                    <a:pt x="3551" y="2248"/>
                    <a:pt x="3606" y="2295"/>
                  </a:cubicBezTo>
                  <a:cubicBezTo>
                    <a:pt x="3652" y="2334"/>
                    <a:pt x="3667" y="2384"/>
                    <a:pt x="3729" y="2400"/>
                  </a:cubicBezTo>
                  <a:cubicBezTo>
                    <a:pt x="3808" y="2479"/>
                    <a:pt x="3889" y="2417"/>
                    <a:pt x="3938" y="2348"/>
                  </a:cubicBezTo>
                  <a:cubicBezTo>
                    <a:pt x="4027" y="2223"/>
                    <a:pt x="4110" y="2061"/>
                    <a:pt x="4148" y="1911"/>
                  </a:cubicBezTo>
                  <a:cubicBezTo>
                    <a:pt x="4137" y="1819"/>
                    <a:pt x="4112" y="1712"/>
                    <a:pt x="4060" y="1632"/>
                  </a:cubicBezTo>
                  <a:cubicBezTo>
                    <a:pt x="4034" y="1592"/>
                    <a:pt x="4000" y="1558"/>
                    <a:pt x="3973" y="1519"/>
                  </a:cubicBezTo>
                  <a:cubicBezTo>
                    <a:pt x="3932" y="1458"/>
                    <a:pt x="3899" y="1391"/>
                    <a:pt x="3851" y="1335"/>
                  </a:cubicBezTo>
                  <a:cubicBezTo>
                    <a:pt x="3795" y="1270"/>
                    <a:pt x="3706" y="1141"/>
                    <a:pt x="3615" y="1117"/>
                  </a:cubicBezTo>
                  <a:cubicBezTo>
                    <a:pt x="3516" y="1018"/>
                    <a:pt x="3394" y="990"/>
                    <a:pt x="3266" y="943"/>
                  </a:cubicBezTo>
                  <a:cubicBezTo>
                    <a:pt x="3124" y="891"/>
                    <a:pt x="2982" y="847"/>
                    <a:pt x="2838" y="803"/>
                  </a:cubicBezTo>
                  <a:cubicBezTo>
                    <a:pt x="2730" y="770"/>
                    <a:pt x="2637" y="724"/>
                    <a:pt x="2524" y="707"/>
                  </a:cubicBezTo>
                  <a:cubicBezTo>
                    <a:pt x="2466" y="710"/>
                    <a:pt x="2407" y="706"/>
                    <a:pt x="2350" y="716"/>
                  </a:cubicBezTo>
                  <a:cubicBezTo>
                    <a:pt x="2332" y="719"/>
                    <a:pt x="2291" y="769"/>
                    <a:pt x="2280" y="777"/>
                  </a:cubicBezTo>
                  <a:cubicBezTo>
                    <a:pt x="2258" y="793"/>
                    <a:pt x="2233" y="805"/>
                    <a:pt x="2210" y="821"/>
                  </a:cubicBezTo>
                  <a:cubicBezTo>
                    <a:pt x="2083" y="908"/>
                    <a:pt x="1941" y="985"/>
                    <a:pt x="1791" y="1021"/>
                  </a:cubicBezTo>
                  <a:cubicBezTo>
                    <a:pt x="1563" y="1150"/>
                    <a:pt x="1480" y="1286"/>
                    <a:pt x="1364" y="1519"/>
                  </a:cubicBezTo>
                  <a:cubicBezTo>
                    <a:pt x="1337" y="1574"/>
                    <a:pt x="1301" y="1626"/>
                    <a:pt x="1285" y="1685"/>
                  </a:cubicBezTo>
                  <a:cubicBezTo>
                    <a:pt x="1227" y="1904"/>
                    <a:pt x="1169" y="2027"/>
                    <a:pt x="1041" y="2217"/>
                  </a:cubicBezTo>
                  <a:cubicBezTo>
                    <a:pt x="1002" y="2275"/>
                    <a:pt x="968" y="2343"/>
                    <a:pt x="910" y="2383"/>
                  </a:cubicBezTo>
                  <a:cubicBezTo>
                    <a:pt x="841" y="2314"/>
                    <a:pt x="815" y="2210"/>
                    <a:pt x="761" y="2130"/>
                  </a:cubicBezTo>
                  <a:cubicBezTo>
                    <a:pt x="693" y="2028"/>
                    <a:pt x="597" y="1949"/>
                    <a:pt x="526" y="1850"/>
                  </a:cubicBezTo>
                  <a:cubicBezTo>
                    <a:pt x="500" y="1814"/>
                    <a:pt x="481" y="1774"/>
                    <a:pt x="456" y="1737"/>
                  </a:cubicBezTo>
                  <a:cubicBezTo>
                    <a:pt x="439" y="1679"/>
                    <a:pt x="431" y="1622"/>
                    <a:pt x="421" y="1562"/>
                  </a:cubicBezTo>
                  <a:cubicBezTo>
                    <a:pt x="428" y="1352"/>
                    <a:pt x="405" y="1302"/>
                    <a:pt x="491" y="1152"/>
                  </a:cubicBezTo>
                  <a:cubicBezTo>
                    <a:pt x="500" y="1102"/>
                    <a:pt x="501" y="1076"/>
                    <a:pt x="543" y="1047"/>
                  </a:cubicBezTo>
                  <a:cubicBezTo>
                    <a:pt x="565" y="1003"/>
                    <a:pt x="588" y="941"/>
                    <a:pt x="630" y="908"/>
                  </a:cubicBezTo>
                  <a:cubicBezTo>
                    <a:pt x="670" y="876"/>
                    <a:pt x="730" y="845"/>
                    <a:pt x="779" y="821"/>
                  </a:cubicBezTo>
                  <a:cubicBezTo>
                    <a:pt x="838" y="760"/>
                    <a:pt x="941" y="740"/>
                    <a:pt x="1023" y="725"/>
                  </a:cubicBezTo>
                  <a:cubicBezTo>
                    <a:pt x="1061" y="728"/>
                    <a:pt x="1102" y="719"/>
                    <a:pt x="1137" y="733"/>
                  </a:cubicBezTo>
                  <a:cubicBezTo>
                    <a:pt x="1152" y="739"/>
                    <a:pt x="1146" y="763"/>
                    <a:pt x="1154" y="777"/>
                  </a:cubicBezTo>
                  <a:cubicBezTo>
                    <a:pt x="1181" y="827"/>
                    <a:pt x="1214" y="861"/>
                    <a:pt x="1233" y="917"/>
                  </a:cubicBezTo>
                  <a:cubicBezTo>
                    <a:pt x="1248" y="1015"/>
                    <a:pt x="1297" y="1102"/>
                    <a:pt x="1329" y="1196"/>
                  </a:cubicBezTo>
                  <a:cubicBezTo>
                    <a:pt x="1344" y="1295"/>
                    <a:pt x="1389" y="1385"/>
                    <a:pt x="1407" y="1484"/>
                  </a:cubicBezTo>
                  <a:cubicBezTo>
                    <a:pt x="1434" y="1632"/>
                    <a:pt x="1428" y="1781"/>
                    <a:pt x="1451" y="1929"/>
                  </a:cubicBezTo>
                  <a:cubicBezTo>
                    <a:pt x="1460" y="1990"/>
                    <a:pt x="1497" y="2044"/>
                    <a:pt x="1512" y="2103"/>
                  </a:cubicBezTo>
                  <a:cubicBezTo>
                    <a:pt x="1535" y="2194"/>
                    <a:pt x="1554" y="2245"/>
                    <a:pt x="1590" y="2330"/>
                  </a:cubicBezTo>
                  <a:cubicBezTo>
                    <a:pt x="1639" y="2446"/>
                    <a:pt x="1582" y="2338"/>
                    <a:pt x="1617" y="2444"/>
                  </a:cubicBezTo>
                  <a:cubicBezTo>
                    <a:pt x="1624" y="2466"/>
                    <a:pt x="1641" y="2484"/>
                    <a:pt x="1652" y="2505"/>
                  </a:cubicBezTo>
                  <a:cubicBezTo>
                    <a:pt x="1671" y="2610"/>
                    <a:pt x="1706" y="2644"/>
                    <a:pt x="1809" y="2671"/>
                  </a:cubicBezTo>
                  <a:cubicBezTo>
                    <a:pt x="2173" y="2656"/>
                    <a:pt x="2475" y="2761"/>
                    <a:pt x="2673" y="2461"/>
                  </a:cubicBezTo>
                  <a:cubicBezTo>
                    <a:pt x="2691" y="2409"/>
                    <a:pt x="2714" y="2358"/>
                    <a:pt x="2725" y="2304"/>
                  </a:cubicBezTo>
                  <a:cubicBezTo>
                    <a:pt x="2734" y="2260"/>
                    <a:pt x="2738" y="2216"/>
                    <a:pt x="2751" y="2173"/>
                  </a:cubicBezTo>
                  <a:cubicBezTo>
                    <a:pt x="2761" y="2138"/>
                    <a:pt x="2777" y="2105"/>
                    <a:pt x="2786" y="2069"/>
                  </a:cubicBezTo>
                  <a:cubicBezTo>
                    <a:pt x="2783" y="1984"/>
                    <a:pt x="2784" y="1899"/>
                    <a:pt x="2777" y="1815"/>
                  </a:cubicBezTo>
                  <a:cubicBezTo>
                    <a:pt x="2774" y="1779"/>
                    <a:pt x="2725" y="1719"/>
                    <a:pt x="2725" y="1719"/>
                  </a:cubicBezTo>
                  <a:cubicBezTo>
                    <a:pt x="2642" y="1730"/>
                    <a:pt x="2559" y="1739"/>
                    <a:pt x="2481" y="1772"/>
                  </a:cubicBezTo>
                  <a:cubicBezTo>
                    <a:pt x="2379" y="1815"/>
                    <a:pt x="2291" y="1887"/>
                    <a:pt x="2193" y="1938"/>
                  </a:cubicBezTo>
                  <a:cubicBezTo>
                    <a:pt x="2174" y="2012"/>
                    <a:pt x="2199" y="1937"/>
                    <a:pt x="2158" y="1999"/>
                  </a:cubicBezTo>
                  <a:cubicBezTo>
                    <a:pt x="2138" y="2028"/>
                    <a:pt x="2130" y="2064"/>
                    <a:pt x="2114" y="2095"/>
                  </a:cubicBezTo>
                  <a:cubicBezTo>
                    <a:pt x="2097" y="2128"/>
                    <a:pt x="2094" y="2173"/>
                    <a:pt x="2079" y="2208"/>
                  </a:cubicBezTo>
                  <a:cubicBezTo>
                    <a:pt x="2066" y="2274"/>
                    <a:pt x="2061" y="2338"/>
                    <a:pt x="2036" y="2400"/>
                  </a:cubicBezTo>
                  <a:cubicBezTo>
                    <a:pt x="1969" y="2793"/>
                    <a:pt x="2373" y="2981"/>
                    <a:pt x="2690" y="3046"/>
                  </a:cubicBezTo>
                  <a:cubicBezTo>
                    <a:pt x="2735" y="3068"/>
                    <a:pt x="2773" y="3072"/>
                    <a:pt x="2821" y="3090"/>
                  </a:cubicBezTo>
                  <a:cubicBezTo>
                    <a:pt x="2954" y="3140"/>
                    <a:pt x="2827" y="3118"/>
                    <a:pt x="2961" y="3133"/>
                  </a:cubicBezTo>
                  <a:cubicBezTo>
                    <a:pt x="3051" y="3171"/>
                    <a:pt x="3153" y="3198"/>
                    <a:pt x="3249" y="3212"/>
                  </a:cubicBezTo>
                  <a:cubicBezTo>
                    <a:pt x="3310" y="3209"/>
                    <a:pt x="3372" y="3214"/>
                    <a:pt x="3432" y="3203"/>
                  </a:cubicBezTo>
                  <a:cubicBezTo>
                    <a:pt x="3461" y="3198"/>
                    <a:pt x="3482" y="3169"/>
                    <a:pt x="3510" y="3159"/>
                  </a:cubicBezTo>
                  <a:cubicBezTo>
                    <a:pt x="3513" y="3148"/>
                    <a:pt x="3519" y="3137"/>
                    <a:pt x="3519" y="3125"/>
                  </a:cubicBezTo>
                  <a:cubicBezTo>
                    <a:pt x="3519" y="3032"/>
                    <a:pt x="3518" y="2938"/>
                    <a:pt x="3510" y="2845"/>
                  </a:cubicBezTo>
                  <a:cubicBezTo>
                    <a:pt x="3509" y="2830"/>
                    <a:pt x="3484" y="2798"/>
                    <a:pt x="3476" y="2784"/>
                  </a:cubicBezTo>
                  <a:cubicBezTo>
                    <a:pt x="3451" y="2741"/>
                    <a:pt x="3437" y="2696"/>
                    <a:pt x="3388" y="2679"/>
                  </a:cubicBezTo>
                  <a:cubicBezTo>
                    <a:pt x="3113" y="2694"/>
                    <a:pt x="3138" y="2678"/>
                    <a:pt x="2969" y="2732"/>
                  </a:cubicBezTo>
                  <a:cubicBezTo>
                    <a:pt x="2905" y="2752"/>
                    <a:pt x="2841" y="2773"/>
                    <a:pt x="2777" y="2793"/>
                  </a:cubicBezTo>
                  <a:cubicBezTo>
                    <a:pt x="2745" y="2803"/>
                    <a:pt x="2681" y="2819"/>
                    <a:pt x="2681" y="2819"/>
                  </a:cubicBezTo>
                  <a:cubicBezTo>
                    <a:pt x="2625" y="2858"/>
                    <a:pt x="2595" y="2848"/>
                    <a:pt x="2516" y="2854"/>
                  </a:cubicBezTo>
                  <a:cubicBezTo>
                    <a:pt x="1849" y="2846"/>
                    <a:pt x="1116" y="2988"/>
                    <a:pt x="561" y="2549"/>
                  </a:cubicBezTo>
                  <a:cubicBezTo>
                    <a:pt x="550" y="2506"/>
                    <a:pt x="528" y="2484"/>
                    <a:pt x="508" y="2444"/>
                  </a:cubicBezTo>
                  <a:cubicBezTo>
                    <a:pt x="477" y="2381"/>
                    <a:pt x="473" y="2310"/>
                    <a:pt x="456" y="2243"/>
                  </a:cubicBezTo>
                  <a:cubicBezTo>
                    <a:pt x="473" y="2190"/>
                    <a:pt x="475" y="2177"/>
                    <a:pt x="526" y="2156"/>
                  </a:cubicBezTo>
                  <a:cubicBezTo>
                    <a:pt x="543" y="2149"/>
                    <a:pt x="578" y="2138"/>
                    <a:pt x="578" y="2138"/>
                  </a:cubicBezTo>
                  <a:cubicBezTo>
                    <a:pt x="750" y="2141"/>
                    <a:pt x="921" y="2139"/>
                    <a:pt x="1093" y="2147"/>
                  </a:cubicBezTo>
                  <a:cubicBezTo>
                    <a:pt x="1208" y="2152"/>
                    <a:pt x="1305" y="2227"/>
                    <a:pt x="1416" y="2252"/>
                  </a:cubicBezTo>
                  <a:cubicBezTo>
                    <a:pt x="1470" y="2292"/>
                    <a:pt x="1533" y="2329"/>
                    <a:pt x="1564" y="2391"/>
                  </a:cubicBezTo>
                  <a:cubicBezTo>
                    <a:pt x="1598" y="2459"/>
                    <a:pt x="1603" y="2538"/>
                    <a:pt x="1625" y="2610"/>
                  </a:cubicBezTo>
                  <a:cubicBezTo>
                    <a:pt x="1642" y="2668"/>
                    <a:pt x="1675" y="2718"/>
                    <a:pt x="1695" y="2775"/>
                  </a:cubicBezTo>
                  <a:cubicBezTo>
                    <a:pt x="1727" y="2865"/>
                    <a:pt x="1742" y="2951"/>
                    <a:pt x="1800" y="3029"/>
                  </a:cubicBezTo>
                  <a:cubicBezTo>
                    <a:pt x="1815" y="3114"/>
                    <a:pt x="1798" y="3067"/>
                    <a:pt x="1870" y="3159"/>
                  </a:cubicBezTo>
                  <a:cubicBezTo>
                    <a:pt x="1898" y="3194"/>
                    <a:pt x="1914" y="3252"/>
                    <a:pt x="1948" y="3282"/>
                  </a:cubicBezTo>
                  <a:cubicBezTo>
                    <a:pt x="2033" y="3356"/>
                    <a:pt x="2131" y="3368"/>
                    <a:pt x="2236" y="3378"/>
                  </a:cubicBezTo>
                  <a:cubicBezTo>
                    <a:pt x="2303" y="3372"/>
                    <a:pt x="2371" y="3373"/>
                    <a:pt x="2437" y="3360"/>
                  </a:cubicBezTo>
                  <a:cubicBezTo>
                    <a:pt x="2490" y="3350"/>
                    <a:pt x="2626" y="3238"/>
                    <a:pt x="2664" y="3212"/>
                  </a:cubicBezTo>
                  <a:cubicBezTo>
                    <a:pt x="2745" y="3158"/>
                    <a:pt x="2850" y="3109"/>
                    <a:pt x="2917" y="3037"/>
                  </a:cubicBezTo>
                  <a:cubicBezTo>
                    <a:pt x="3006" y="2941"/>
                    <a:pt x="3075" y="2817"/>
                    <a:pt x="3126" y="2697"/>
                  </a:cubicBezTo>
                  <a:cubicBezTo>
                    <a:pt x="3150" y="2586"/>
                    <a:pt x="3175" y="2478"/>
                    <a:pt x="3188" y="2365"/>
                  </a:cubicBezTo>
                  <a:cubicBezTo>
                    <a:pt x="3185" y="2243"/>
                    <a:pt x="3187" y="2121"/>
                    <a:pt x="3179" y="1999"/>
                  </a:cubicBezTo>
                  <a:cubicBezTo>
                    <a:pt x="3177" y="1969"/>
                    <a:pt x="3151" y="1942"/>
                    <a:pt x="3135" y="1920"/>
                  </a:cubicBezTo>
                  <a:cubicBezTo>
                    <a:pt x="3066" y="1821"/>
                    <a:pt x="3023" y="1740"/>
                    <a:pt x="2900" y="1719"/>
                  </a:cubicBezTo>
                  <a:cubicBezTo>
                    <a:pt x="2833" y="1677"/>
                    <a:pt x="2758" y="1662"/>
                    <a:pt x="2681" y="1650"/>
                  </a:cubicBezTo>
                  <a:cubicBezTo>
                    <a:pt x="2454" y="1656"/>
                    <a:pt x="2227" y="1649"/>
                    <a:pt x="2001" y="1667"/>
                  </a:cubicBezTo>
                  <a:cubicBezTo>
                    <a:pt x="1968" y="1670"/>
                    <a:pt x="1941" y="1694"/>
                    <a:pt x="1913" y="1711"/>
                  </a:cubicBezTo>
                  <a:cubicBezTo>
                    <a:pt x="1842" y="1755"/>
                    <a:pt x="1784" y="1790"/>
                    <a:pt x="1704" y="1815"/>
                  </a:cubicBezTo>
                  <a:cubicBezTo>
                    <a:pt x="1642" y="1804"/>
                    <a:pt x="1658" y="1797"/>
                    <a:pt x="1617" y="1754"/>
                  </a:cubicBezTo>
                  <a:cubicBezTo>
                    <a:pt x="1565" y="1637"/>
                    <a:pt x="1489" y="1533"/>
                    <a:pt x="1425" y="1423"/>
                  </a:cubicBezTo>
                  <a:cubicBezTo>
                    <a:pt x="1349" y="1293"/>
                    <a:pt x="1417" y="1373"/>
                    <a:pt x="1320" y="1248"/>
                  </a:cubicBezTo>
                  <a:cubicBezTo>
                    <a:pt x="1236" y="1140"/>
                    <a:pt x="1154" y="1031"/>
                    <a:pt x="1093" y="908"/>
                  </a:cubicBezTo>
                  <a:cubicBezTo>
                    <a:pt x="1089" y="883"/>
                    <a:pt x="1084" y="847"/>
                    <a:pt x="1076" y="821"/>
                  </a:cubicBezTo>
                  <a:cubicBezTo>
                    <a:pt x="1071" y="803"/>
                    <a:pt x="1064" y="786"/>
                    <a:pt x="1058" y="768"/>
                  </a:cubicBezTo>
                  <a:cubicBezTo>
                    <a:pt x="1055" y="759"/>
                    <a:pt x="1049" y="742"/>
                    <a:pt x="1049" y="742"/>
                  </a:cubicBezTo>
                  <a:cubicBezTo>
                    <a:pt x="1052" y="707"/>
                    <a:pt x="1052" y="672"/>
                    <a:pt x="1058" y="637"/>
                  </a:cubicBezTo>
                  <a:cubicBezTo>
                    <a:pt x="1081" y="511"/>
                    <a:pt x="1226" y="444"/>
                    <a:pt x="1320" y="384"/>
                  </a:cubicBezTo>
                  <a:cubicBezTo>
                    <a:pt x="1377" y="347"/>
                    <a:pt x="1437" y="297"/>
                    <a:pt x="1503" y="271"/>
                  </a:cubicBezTo>
                  <a:cubicBezTo>
                    <a:pt x="1562" y="248"/>
                    <a:pt x="1625" y="243"/>
                    <a:pt x="1686" y="227"/>
                  </a:cubicBezTo>
                  <a:cubicBezTo>
                    <a:pt x="1779" y="233"/>
                    <a:pt x="1873" y="235"/>
                    <a:pt x="1966" y="245"/>
                  </a:cubicBezTo>
                  <a:cubicBezTo>
                    <a:pt x="1999" y="248"/>
                    <a:pt x="2069" y="279"/>
                    <a:pt x="2097" y="288"/>
                  </a:cubicBezTo>
                  <a:cubicBezTo>
                    <a:pt x="2242" y="336"/>
                    <a:pt x="2385" y="399"/>
                    <a:pt x="2533" y="437"/>
                  </a:cubicBezTo>
                  <a:cubicBezTo>
                    <a:pt x="2539" y="446"/>
                    <a:pt x="2543" y="455"/>
                    <a:pt x="2550" y="463"/>
                  </a:cubicBezTo>
                  <a:cubicBezTo>
                    <a:pt x="2555" y="469"/>
                    <a:pt x="2563" y="473"/>
                    <a:pt x="2568" y="480"/>
                  </a:cubicBezTo>
                  <a:cubicBezTo>
                    <a:pt x="2575" y="491"/>
                    <a:pt x="2575" y="506"/>
                    <a:pt x="2585" y="515"/>
                  </a:cubicBezTo>
                  <a:cubicBezTo>
                    <a:pt x="2597" y="525"/>
                    <a:pt x="2615" y="526"/>
                    <a:pt x="2629" y="533"/>
                  </a:cubicBezTo>
                  <a:cubicBezTo>
                    <a:pt x="2657" y="547"/>
                    <a:pt x="2679" y="572"/>
                    <a:pt x="2708" y="585"/>
                  </a:cubicBezTo>
                  <a:cubicBezTo>
                    <a:pt x="2721" y="591"/>
                    <a:pt x="2737" y="590"/>
                    <a:pt x="2751" y="594"/>
                  </a:cubicBezTo>
                  <a:cubicBezTo>
                    <a:pt x="2789" y="605"/>
                    <a:pt x="2827" y="618"/>
                    <a:pt x="2865" y="629"/>
                  </a:cubicBezTo>
                  <a:cubicBezTo>
                    <a:pt x="2885" y="635"/>
                    <a:pt x="2906" y="640"/>
                    <a:pt x="2926" y="646"/>
                  </a:cubicBezTo>
                  <a:cubicBezTo>
                    <a:pt x="2998" y="666"/>
                    <a:pt x="3070" y="694"/>
                    <a:pt x="3144" y="707"/>
                  </a:cubicBezTo>
                  <a:cubicBezTo>
                    <a:pt x="3382" y="700"/>
                    <a:pt x="3613" y="688"/>
                    <a:pt x="3851" y="681"/>
                  </a:cubicBezTo>
                  <a:cubicBezTo>
                    <a:pt x="3885" y="667"/>
                    <a:pt x="3922" y="640"/>
                    <a:pt x="3956" y="629"/>
                  </a:cubicBezTo>
                  <a:cubicBezTo>
                    <a:pt x="3973" y="624"/>
                    <a:pt x="3991" y="624"/>
                    <a:pt x="4008" y="620"/>
                  </a:cubicBezTo>
                  <a:cubicBezTo>
                    <a:pt x="4026" y="615"/>
                    <a:pt x="4060" y="602"/>
                    <a:pt x="4060" y="602"/>
                  </a:cubicBezTo>
                  <a:cubicBezTo>
                    <a:pt x="4043" y="529"/>
                    <a:pt x="3966" y="466"/>
                    <a:pt x="3894" y="445"/>
                  </a:cubicBezTo>
                  <a:cubicBezTo>
                    <a:pt x="3866" y="437"/>
                    <a:pt x="3807" y="428"/>
                    <a:pt x="3807" y="428"/>
                  </a:cubicBezTo>
                  <a:cubicBezTo>
                    <a:pt x="3695" y="435"/>
                    <a:pt x="3577" y="431"/>
                    <a:pt x="3467" y="454"/>
                  </a:cubicBezTo>
                  <a:cubicBezTo>
                    <a:pt x="3448" y="473"/>
                    <a:pt x="3422" y="485"/>
                    <a:pt x="3406" y="506"/>
                  </a:cubicBezTo>
                  <a:cubicBezTo>
                    <a:pt x="3355" y="573"/>
                    <a:pt x="3354" y="698"/>
                    <a:pt x="3345" y="777"/>
                  </a:cubicBezTo>
                  <a:cubicBezTo>
                    <a:pt x="3347" y="849"/>
                    <a:pt x="3327" y="1025"/>
                    <a:pt x="3371" y="1126"/>
                  </a:cubicBezTo>
                  <a:cubicBezTo>
                    <a:pt x="3479" y="1375"/>
                    <a:pt x="3670" y="1404"/>
                    <a:pt x="3886" y="1527"/>
                  </a:cubicBezTo>
                  <a:cubicBezTo>
                    <a:pt x="4036" y="1613"/>
                    <a:pt x="4170" y="1710"/>
                    <a:pt x="4313" y="1807"/>
                  </a:cubicBezTo>
                  <a:cubicBezTo>
                    <a:pt x="4370" y="1846"/>
                    <a:pt x="4430" y="1873"/>
                    <a:pt x="4488" y="1911"/>
                  </a:cubicBezTo>
                  <a:cubicBezTo>
                    <a:pt x="4503" y="1908"/>
                    <a:pt x="4518" y="1909"/>
                    <a:pt x="4532" y="1903"/>
                  </a:cubicBezTo>
                  <a:cubicBezTo>
                    <a:pt x="4567" y="1888"/>
                    <a:pt x="4559" y="1821"/>
                    <a:pt x="4566" y="1789"/>
                  </a:cubicBezTo>
                  <a:cubicBezTo>
                    <a:pt x="4563" y="1740"/>
                    <a:pt x="4564" y="1690"/>
                    <a:pt x="4558" y="1641"/>
                  </a:cubicBezTo>
                  <a:cubicBezTo>
                    <a:pt x="4551" y="1587"/>
                    <a:pt x="4526" y="1559"/>
                    <a:pt x="4505" y="1510"/>
                  </a:cubicBezTo>
                  <a:cubicBezTo>
                    <a:pt x="4470" y="1429"/>
                    <a:pt x="4451" y="1342"/>
                    <a:pt x="4427" y="1257"/>
                  </a:cubicBezTo>
                  <a:cubicBezTo>
                    <a:pt x="4410" y="1196"/>
                    <a:pt x="4388" y="1105"/>
                    <a:pt x="4322" y="1082"/>
                  </a:cubicBezTo>
                  <a:cubicBezTo>
                    <a:pt x="3943" y="1093"/>
                    <a:pt x="4096" y="1049"/>
                    <a:pt x="3938" y="1126"/>
                  </a:cubicBezTo>
                  <a:cubicBezTo>
                    <a:pt x="3898" y="1205"/>
                    <a:pt x="3879" y="1286"/>
                    <a:pt x="3851" y="1370"/>
                  </a:cubicBezTo>
                  <a:cubicBezTo>
                    <a:pt x="3809" y="1495"/>
                    <a:pt x="3767" y="1625"/>
                    <a:pt x="3737" y="1754"/>
                  </a:cubicBezTo>
                  <a:cubicBezTo>
                    <a:pt x="3743" y="1867"/>
                    <a:pt x="3727" y="2095"/>
                    <a:pt x="3807" y="2217"/>
                  </a:cubicBezTo>
                  <a:cubicBezTo>
                    <a:pt x="3844" y="2353"/>
                    <a:pt x="3875" y="2500"/>
                    <a:pt x="3956" y="2618"/>
                  </a:cubicBezTo>
                  <a:cubicBezTo>
                    <a:pt x="3964" y="2663"/>
                    <a:pt x="3977" y="2705"/>
                    <a:pt x="3990" y="2749"/>
                  </a:cubicBezTo>
                  <a:cubicBezTo>
                    <a:pt x="3982" y="2836"/>
                    <a:pt x="4004" y="2858"/>
                    <a:pt x="3929" y="2889"/>
                  </a:cubicBezTo>
                  <a:cubicBezTo>
                    <a:pt x="3607" y="2794"/>
                    <a:pt x="3508" y="2511"/>
                    <a:pt x="3318" y="2269"/>
                  </a:cubicBezTo>
                  <a:cubicBezTo>
                    <a:pt x="3218" y="2141"/>
                    <a:pt x="3085" y="2039"/>
                    <a:pt x="2987" y="1911"/>
                  </a:cubicBezTo>
                  <a:cubicBezTo>
                    <a:pt x="2946" y="1857"/>
                    <a:pt x="2926" y="1809"/>
                    <a:pt x="2891" y="1754"/>
                  </a:cubicBezTo>
                  <a:cubicBezTo>
                    <a:pt x="2867" y="1661"/>
                    <a:pt x="2872" y="1583"/>
                    <a:pt x="2908" y="1493"/>
                  </a:cubicBezTo>
                  <a:cubicBezTo>
                    <a:pt x="2911" y="1486"/>
                    <a:pt x="2936" y="1407"/>
                    <a:pt x="2943" y="1397"/>
                  </a:cubicBezTo>
                  <a:cubicBezTo>
                    <a:pt x="2994" y="1324"/>
                    <a:pt x="3068" y="1264"/>
                    <a:pt x="3126" y="1196"/>
                  </a:cubicBezTo>
                  <a:cubicBezTo>
                    <a:pt x="3173" y="1141"/>
                    <a:pt x="3223" y="1067"/>
                    <a:pt x="3257" y="1004"/>
                  </a:cubicBezTo>
                  <a:cubicBezTo>
                    <a:pt x="3292" y="939"/>
                    <a:pt x="3307" y="862"/>
                    <a:pt x="3336" y="794"/>
                  </a:cubicBezTo>
                  <a:cubicBezTo>
                    <a:pt x="3358" y="647"/>
                    <a:pt x="3344" y="486"/>
                    <a:pt x="3432" y="358"/>
                  </a:cubicBezTo>
                  <a:cubicBezTo>
                    <a:pt x="3427" y="297"/>
                    <a:pt x="3429" y="165"/>
                    <a:pt x="3353" y="140"/>
                  </a:cubicBezTo>
                  <a:cubicBezTo>
                    <a:pt x="3268" y="170"/>
                    <a:pt x="3157" y="222"/>
                    <a:pt x="3065" y="227"/>
                  </a:cubicBezTo>
                  <a:cubicBezTo>
                    <a:pt x="2963" y="232"/>
                    <a:pt x="2862" y="233"/>
                    <a:pt x="2760" y="236"/>
                  </a:cubicBezTo>
                  <a:cubicBezTo>
                    <a:pt x="2703" y="256"/>
                    <a:pt x="2682" y="289"/>
                    <a:pt x="2655" y="341"/>
                  </a:cubicBezTo>
                  <a:cubicBezTo>
                    <a:pt x="2646" y="395"/>
                    <a:pt x="2622" y="435"/>
                    <a:pt x="2612" y="489"/>
                  </a:cubicBezTo>
                  <a:cubicBezTo>
                    <a:pt x="2617" y="603"/>
                    <a:pt x="2599" y="695"/>
                    <a:pt x="2681" y="777"/>
                  </a:cubicBezTo>
                  <a:cubicBezTo>
                    <a:pt x="2696" y="821"/>
                    <a:pt x="2711" y="821"/>
                    <a:pt x="2751" y="838"/>
                  </a:cubicBezTo>
                  <a:cubicBezTo>
                    <a:pt x="2868" y="889"/>
                    <a:pt x="2971" y="934"/>
                    <a:pt x="3100" y="951"/>
                  </a:cubicBezTo>
                  <a:cubicBezTo>
                    <a:pt x="3190" y="948"/>
                    <a:pt x="3281" y="951"/>
                    <a:pt x="3371" y="943"/>
                  </a:cubicBezTo>
                  <a:cubicBezTo>
                    <a:pt x="3378" y="942"/>
                    <a:pt x="3424" y="915"/>
                    <a:pt x="3432" y="908"/>
                  </a:cubicBezTo>
                  <a:cubicBezTo>
                    <a:pt x="3448" y="894"/>
                    <a:pt x="3476" y="864"/>
                    <a:pt x="3476" y="864"/>
                  </a:cubicBezTo>
                  <a:cubicBezTo>
                    <a:pt x="3500" y="815"/>
                    <a:pt x="3521" y="765"/>
                    <a:pt x="3545" y="716"/>
                  </a:cubicBezTo>
                  <a:cubicBezTo>
                    <a:pt x="3555" y="665"/>
                    <a:pt x="3575" y="610"/>
                    <a:pt x="3554" y="559"/>
                  </a:cubicBezTo>
                  <a:cubicBezTo>
                    <a:pt x="3533" y="506"/>
                    <a:pt x="3422" y="482"/>
                    <a:pt x="3388" y="471"/>
                  </a:cubicBezTo>
                  <a:cubicBezTo>
                    <a:pt x="3279" y="435"/>
                    <a:pt x="3166" y="377"/>
                    <a:pt x="3048" y="375"/>
                  </a:cubicBezTo>
                  <a:cubicBezTo>
                    <a:pt x="2649" y="370"/>
                    <a:pt x="2251" y="370"/>
                    <a:pt x="1852" y="367"/>
                  </a:cubicBezTo>
                  <a:cubicBezTo>
                    <a:pt x="1782" y="355"/>
                    <a:pt x="1727" y="337"/>
                    <a:pt x="1660" y="323"/>
                  </a:cubicBezTo>
                  <a:cubicBezTo>
                    <a:pt x="1581" y="330"/>
                    <a:pt x="1526" y="331"/>
                    <a:pt x="1486" y="402"/>
                  </a:cubicBezTo>
                  <a:cubicBezTo>
                    <a:pt x="1469" y="431"/>
                    <a:pt x="1463" y="448"/>
                    <a:pt x="1451" y="480"/>
                  </a:cubicBezTo>
                  <a:cubicBezTo>
                    <a:pt x="1445" y="498"/>
                    <a:pt x="1433" y="533"/>
                    <a:pt x="1433" y="533"/>
                  </a:cubicBezTo>
                  <a:cubicBezTo>
                    <a:pt x="1416" y="700"/>
                    <a:pt x="1450" y="627"/>
                    <a:pt x="1145" y="602"/>
                  </a:cubicBezTo>
                  <a:cubicBezTo>
                    <a:pt x="1132" y="601"/>
                    <a:pt x="1122" y="589"/>
                    <a:pt x="1110" y="585"/>
                  </a:cubicBezTo>
                  <a:cubicBezTo>
                    <a:pt x="1027" y="557"/>
                    <a:pt x="1004" y="558"/>
                    <a:pt x="936" y="533"/>
                  </a:cubicBezTo>
                  <a:cubicBezTo>
                    <a:pt x="921" y="528"/>
                    <a:pt x="906" y="522"/>
                    <a:pt x="892" y="515"/>
                  </a:cubicBezTo>
                  <a:cubicBezTo>
                    <a:pt x="883" y="510"/>
                    <a:pt x="876" y="502"/>
                    <a:pt x="866" y="498"/>
                  </a:cubicBezTo>
                  <a:cubicBezTo>
                    <a:pt x="798" y="473"/>
                    <a:pt x="726" y="458"/>
                    <a:pt x="657" y="437"/>
                  </a:cubicBezTo>
                  <a:cubicBezTo>
                    <a:pt x="664" y="314"/>
                    <a:pt x="645" y="280"/>
                    <a:pt x="735" y="218"/>
                  </a:cubicBezTo>
                  <a:cubicBezTo>
                    <a:pt x="822" y="224"/>
                    <a:pt x="910" y="226"/>
                    <a:pt x="997" y="236"/>
                  </a:cubicBezTo>
                  <a:cubicBezTo>
                    <a:pt x="1029" y="240"/>
                    <a:pt x="1059" y="271"/>
                    <a:pt x="1093" y="279"/>
                  </a:cubicBezTo>
                  <a:cubicBezTo>
                    <a:pt x="1131" y="305"/>
                    <a:pt x="1173" y="329"/>
                    <a:pt x="1215" y="349"/>
                  </a:cubicBezTo>
                  <a:cubicBezTo>
                    <a:pt x="1231" y="365"/>
                    <a:pt x="1256" y="373"/>
                    <a:pt x="1268" y="393"/>
                  </a:cubicBezTo>
                  <a:cubicBezTo>
                    <a:pt x="1276" y="406"/>
                    <a:pt x="1271" y="423"/>
                    <a:pt x="1276" y="437"/>
                  </a:cubicBezTo>
                  <a:cubicBezTo>
                    <a:pt x="1280" y="447"/>
                    <a:pt x="1288" y="454"/>
                    <a:pt x="1294" y="463"/>
                  </a:cubicBezTo>
                  <a:cubicBezTo>
                    <a:pt x="1339" y="608"/>
                    <a:pt x="1360" y="801"/>
                    <a:pt x="1477" y="908"/>
                  </a:cubicBezTo>
                  <a:cubicBezTo>
                    <a:pt x="1539" y="965"/>
                    <a:pt x="1602" y="1017"/>
                    <a:pt x="1669" y="1065"/>
                  </a:cubicBezTo>
                  <a:cubicBezTo>
                    <a:pt x="1679" y="1072"/>
                    <a:pt x="1684" y="1085"/>
                    <a:pt x="1695" y="1091"/>
                  </a:cubicBezTo>
                  <a:cubicBezTo>
                    <a:pt x="1723" y="1106"/>
                    <a:pt x="1782" y="1126"/>
                    <a:pt x="1782" y="1126"/>
                  </a:cubicBezTo>
                  <a:cubicBezTo>
                    <a:pt x="1815" y="1174"/>
                    <a:pt x="1790" y="1147"/>
                    <a:pt x="1870" y="1187"/>
                  </a:cubicBezTo>
                  <a:cubicBezTo>
                    <a:pt x="1961" y="1233"/>
                    <a:pt x="2047" y="1262"/>
                    <a:pt x="2149" y="1274"/>
                  </a:cubicBezTo>
                  <a:cubicBezTo>
                    <a:pt x="2362" y="1269"/>
                    <a:pt x="2690" y="1286"/>
                    <a:pt x="2821" y="1065"/>
                  </a:cubicBezTo>
                  <a:cubicBezTo>
                    <a:pt x="2847" y="965"/>
                    <a:pt x="2808" y="1124"/>
                    <a:pt x="2838" y="960"/>
                  </a:cubicBezTo>
                  <a:cubicBezTo>
                    <a:pt x="2842" y="936"/>
                    <a:pt x="2856" y="890"/>
                    <a:pt x="2856" y="890"/>
                  </a:cubicBezTo>
                  <a:cubicBezTo>
                    <a:pt x="2850" y="820"/>
                    <a:pt x="2853" y="749"/>
                    <a:pt x="2812" y="690"/>
                  </a:cubicBezTo>
                  <a:cubicBezTo>
                    <a:pt x="2786" y="603"/>
                    <a:pt x="2692" y="607"/>
                    <a:pt x="2620" y="576"/>
                  </a:cubicBezTo>
                  <a:cubicBezTo>
                    <a:pt x="2536" y="540"/>
                    <a:pt x="2458" y="527"/>
                    <a:pt x="2367" y="515"/>
                  </a:cubicBezTo>
                  <a:cubicBezTo>
                    <a:pt x="2309" y="518"/>
                    <a:pt x="2251" y="517"/>
                    <a:pt x="2193" y="524"/>
                  </a:cubicBezTo>
                  <a:cubicBezTo>
                    <a:pt x="2175" y="526"/>
                    <a:pt x="2140" y="541"/>
                    <a:pt x="2140" y="541"/>
                  </a:cubicBezTo>
                  <a:cubicBezTo>
                    <a:pt x="2120" y="556"/>
                    <a:pt x="2099" y="570"/>
                    <a:pt x="2079" y="585"/>
                  </a:cubicBezTo>
                  <a:cubicBezTo>
                    <a:pt x="2061" y="598"/>
                    <a:pt x="2054" y="642"/>
                    <a:pt x="2044" y="655"/>
                  </a:cubicBezTo>
                  <a:cubicBezTo>
                    <a:pt x="2035" y="667"/>
                    <a:pt x="2021" y="672"/>
                    <a:pt x="2009" y="681"/>
                  </a:cubicBezTo>
                  <a:cubicBezTo>
                    <a:pt x="1984" y="758"/>
                    <a:pt x="1946" y="866"/>
                    <a:pt x="1878" y="917"/>
                  </a:cubicBezTo>
                  <a:cubicBezTo>
                    <a:pt x="1853" y="936"/>
                    <a:pt x="1828" y="955"/>
                    <a:pt x="1800" y="969"/>
                  </a:cubicBezTo>
                  <a:cubicBezTo>
                    <a:pt x="1783" y="978"/>
                    <a:pt x="1764" y="984"/>
                    <a:pt x="1748" y="995"/>
                  </a:cubicBezTo>
                  <a:cubicBezTo>
                    <a:pt x="1640" y="1070"/>
                    <a:pt x="1771" y="991"/>
                    <a:pt x="1695" y="1065"/>
                  </a:cubicBezTo>
                  <a:cubicBezTo>
                    <a:pt x="1686" y="1074"/>
                    <a:pt x="1671" y="1075"/>
                    <a:pt x="1660" y="1082"/>
                  </a:cubicBezTo>
                  <a:cubicBezTo>
                    <a:pt x="1627" y="1104"/>
                    <a:pt x="1596" y="1129"/>
                    <a:pt x="1564" y="1152"/>
                  </a:cubicBezTo>
                  <a:cubicBezTo>
                    <a:pt x="1470" y="1220"/>
                    <a:pt x="1377" y="1274"/>
                    <a:pt x="1276" y="1327"/>
                  </a:cubicBezTo>
                  <a:cubicBezTo>
                    <a:pt x="1169" y="1383"/>
                    <a:pt x="1246" y="1358"/>
                    <a:pt x="1145" y="1397"/>
                  </a:cubicBezTo>
                  <a:cubicBezTo>
                    <a:pt x="1102" y="1414"/>
                    <a:pt x="1056" y="1413"/>
                    <a:pt x="1014" y="1431"/>
                  </a:cubicBezTo>
                  <a:cubicBezTo>
                    <a:pt x="969" y="1450"/>
                    <a:pt x="936" y="1493"/>
                    <a:pt x="892" y="1510"/>
                  </a:cubicBezTo>
                  <a:cubicBezTo>
                    <a:pt x="862" y="1521"/>
                    <a:pt x="827" y="1525"/>
                    <a:pt x="796" y="1536"/>
                  </a:cubicBezTo>
                  <a:cubicBezTo>
                    <a:pt x="746" y="1519"/>
                    <a:pt x="700" y="1495"/>
                    <a:pt x="648" y="1484"/>
                  </a:cubicBezTo>
                  <a:cubicBezTo>
                    <a:pt x="573" y="1445"/>
                    <a:pt x="505" y="1405"/>
                    <a:pt x="438" y="1353"/>
                  </a:cubicBezTo>
                  <a:cubicBezTo>
                    <a:pt x="370" y="1301"/>
                    <a:pt x="295" y="1269"/>
                    <a:pt x="246" y="1196"/>
                  </a:cubicBezTo>
                  <a:cubicBezTo>
                    <a:pt x="225" y="1165"/>
                    <a:pt x="215" y="1126"/>
                    <a:pt x="203" y="1091"/>
                  </a:cubicBezTo>
                  <a:cubicBezTo>
                    <a:pt x="206" y="1071"/>
                    <a:pt x="199" y="1046"/>
                    <a:pt x="212" y="1030"/>
                  </a:cubicBezTo>
                  <a:cubicBezTo>
                    <a:pt x="218" y="1022"/>
                    <a:pt x="228" y="1044"/>
                    <a:pt x="238" y="1047"/>
                  </a:cubicBezTo>
                  <a:cubicBezTo>
                    <a:pt x="273" y="1059"/>
                    <a:pt x="315" y="1063"/>
                    <a:pt x="351" y="1074"/>
                  </a:cubicBezTo>
                  <a:cubicBezTo>
                    <a:pt x="369" y="1079"/>
                    <a:pt x="404" y="1091"/>
                    <a:pt x="404" y="1091"/>
                  </a:cubicBezTo>
                  <a:cubicBezTo>
                    <a:pt x="427" y="1108"/>
                    <a:pt x="450" y="1126"/>
                    <a:pt x="473" y="1143"/>
                  </a:cubicBezTo>
                  <a:cubicBezTo>
                    <a:pt x="490" y="1156"/>
                    <a:pt x="476" y="1185"/>
                    <a:pt x="482" y="1205"/>
                  </a:cubicBezTo>
                  <a:cubicBezTo>
                    <a:pt x="485" y="1217"/>
                    <a:pt x="495" y="1227"/>
                    <a:pt x="500" y="1239"/>
                  </a:cubicBezTo>
                  <a:cubicBezTo>
                    <a:pt x="551" y="1366"/>
                    <a:pt x="486" y="1219"/>
                    <a:pt x="526" y="1344"/>
                  </a:cubicBezTo>
                  <a:cubicBezTo>
                    <a:pt x="535" y="1374"/>
                    <a:pt x="549" y="1402"/>
                    <a:pt x="561" y="1431"/>
                  </a:cubicBezTo>
                  <a:cubicBezTo>
                    <a:pt x="576" y="1469"/>
                    <a:pt x="572" y="1501"/>
                    <a:pt x="596" y="1536"/>
                  </a:cubicBezTo>
                  <a:cubicBezTo>
                    <a:pt x="630" y="1722"/>
                    <a:pt x="730" y="1912"/>
                    <a:pt x="805" y="2086"/>
                  </a:cubicBezTo>
                  <a:cubicBezTo>
                    <a:pt x="836" y="2158"/>
                    <a:pt x="862" y="2230"/>
                    <a:pt x="927" y="2278"/>
                  </a:cubicBezTo>
                  <a:cubicBezTo>
                    <a:pt x="950" y="2335"/>
                    <a:pt x="970" y="2353"/>
                    <a:pt x="1006" y="2400"/>
                  </a:cubicBezTo>
                  <a:cubicBezTo>
                    <a:pt x="1031" y="2432"/>
                    <a:pt x="1038" y="2468"/>
                    <a:pt x="1067" y="2496"/>
                  </a:cubicBezTo>
                  <a:cubicBezTo>
                    <a:pt x="1090" y="2586"/>
                    <a:pt x="1103" y="2700"/>
                    <a:pt x="1163" y="2775"/>
                  </a:cubicBezTo>
                  <a:cubicBezTo>
                    <a:pt x="1216" y="2842"/>
                    <a:pt x="1320" y="2863"/>
                    <a:pt x="1398" y="2871"/>
                  </a:cubicBezTo>
                  <a:cubicBezTo>
                    <a:pt x="1436" y="2868"/>
                    <a:pt x="1624" y="2861"/>
                    <a:pt x="1695" y="2837"/>
                  </a:cubicBezTo>
                  <a:cubicBezTo>
                    <a:pt x="1755" y="2817"/>
                    <a:pt x="1800" y="2775"/>
                    <a:pt x="1852" y="2741"/>
                  </a:cubicBezTo>
                  <a:cubicBezTo>
                    <a:pt x="1960" y="2671"/>
                    <a:pt x="1913" y="2711"/>
                    <a:pt x="2001" y="2645"/>
                  </a:cubicBezTo>
                  <a:cubicBezTo>
                    <a:pt x="2016" y="2634"/>
                    <a:pt x="2030" y="2622"/>
                    <a:pt x="2044" y="2610"/>
                  </a:cubicBezTo>
                  <a:cubicBezTo>
                    <a:pt x="2062" y="2593"/>
                    <a:pt x="2097" y="2557"/>
                    <a:pt x="2097" y="2557"/>
                  </a:cubicBezTo>
                  <a:cubicBezTo>
                    <a:pt x="2081" y="2487"/>
                    <a:pt x="2065" y="2458"/>
                    <a:pt x="2027" y="2400"/>
                  </a:cubicBezTo>
                  <a:cubicBezTo>
                    <a:pt x="2007" y="2370"/>
                    <a:pt x="1999" y="2326"/>
                    <a:pt x="1966" y="2313"/>
                  </a:cubicBezTo>
                  <a:cubicBezTo>
                    <a:pt x="1909" y="2290"/>
                    <a:pt x="1870" y="2252"/>
                    <a:pt x="1817" y="2226"/>
                  </a:cubicBezTo>
                  <a:cubicBezTo>
                    <a:pt x="1743" y="2232"/>
                    <a:pt x="1695" y="2249"/>
                    <a:pt x="1625" y="2261"/>
                  </a:cubicBezTo>
                  <a:cubicBezTo>
                    <a:pt x="1551" y="2297"/>
                    <a:pt x="1471" y="2329"/>
                    <a:pt x="1390" y="2339"/>
                  </a:cubicBezTo>
                  <a:cubicBezTo>
                    <a:pt x="1359" y="2360"/>
                    <a:pt x="1329" y="2368"/>
                    <a:pt x="1294" y="2383"/>
                  </a:cubicBezTo>
                  <a:cubicBezTo>
                    <a:pt x="1271" y="2439"/>
                    <a:pt x="1249" y="2498"/>
                    <a:pt x="1215" y="2549"/>
                  </a:cubicBezTo>
                  <a:cubicBezTo>
                    <a:pt x="1218" y="2659"/>
                    <a:pt x="1209" y="2771"/>
                    <a:pt x="1224" y="2880"/>
                  </a:cubicBezTo>
                  <a:cubicBezTo>
                    <a:pt x="1233" y="2949"/>
                    <a:pt x="1343" y="2983"/>
                    <a:pt x="1398" y="2985"/>
                  </a:cubicBezTo>
                  <a:cubicBezTo>
                    <a:pt x="1666" y="2993"/>
                    <a:pt x="1933" y="2996"/>
                    <a:pt x="2201" y="3002"/>
                  </a:cubicBezTo>
                  <a:cubicBezTo>
                    <a:pt x="2388" y="3068"/>
                    <a:pt x="2576" y="3148"/>
                    <a:pt x="2769" y="3194"/>
                  </a:cubicBezTo>
                  <a:cubicBezTo>
                    <a:pt x="2818" y="3206"/>
                    <a:pt x="2868" y="3217"/>
                    <a:pt x="2917" y="3229"/>
                  </a:cubicBezTo>
                  <a:cubicBezTo>
                    <a:pt x="2946" y="3236"/>
                    <a:pt x="3004" y="3247"/>
                    <a:pt x="3004" y="3247"/>
                  </a:cubicBezTo>
                  <a:cubicBezTo>
                    <a:pt x="2824" y="3288"/>
                    <a:pt x="2674" y="3297"/>
                    <a:pt x="2481" y="3308"/>
                  </a:cubicBezTo>
                  <a:cubicBezTo>
                    <a:pt x="2279" y="3368"/>
                    <a:pt x="2087" y="3461"/>
                    <a:pt x="1878" y="3491"/>
                  </a:cubicBezTo>
                  <a:cubicBezTo>
                    <a:pt x="1762" y="3488"/>
                    <a:pt x="1645" y="3490"/>
                    <a:pt x="1529" y="3482"/>
                  </a:cubicBezTo>
                  <a:cubicBezTo>
                    <a:pt x="1508" y="3481"/>
                    <a:pt x="1455" y="3445"/>
                    <a:pt x="1416" y="3439"/>
                  </a:cubicBezTo>
                  <a:cubicBezTo>
                    <a:pt x="1385" y="3428"/>
                    <a:pt x="1369" y="3404"/>
                    <a:pt x="1337" y="3395"/>
                  </a:cubicBezTo>
                  <a:cubicBezTo>
                    <a:pt x="1317" y="3389"/>
                    <a:pt x="1296" y="3389"/>
                    <a:pt x="1276" y="3386"/>
                  </a:cubicBezTo>
                  <a:cubicBezTo>
                    <a:pt x="1154" y="3345"/>
                    <a:pt x="1069" y="3287"/>
                    <a:pt x="962" y="3212"/>
                  </a:cubicBezTo>
                  <a:cubicBezTo>
                    <a:pt x="905" y="3172"/>
                    <a:pt x="872" y="3103"/>
                    <a:pt x="822" y="3055"/>
                  </a:cubicBezTo>
                  <a:cubicBezTo>
                    <a:pt x="796" y="3001"/>
                    <a:pt x="789" y="2969"/>
                    <a:pt x="770" y="2915"/>
                  </a:cubicBezTo>
                  <a:cubicBezTo>
                    <a:pt x="779" y="2808"/>
                    <a:pt x="754" y="2794"/>
                    <a:pt x="840" y="2767"/>
                  </a:cubicBezTo>
                  <a:cubicBezTo>
                    <a:pt x="994" y="2770"/>
                    <a:pt x="1148" y="2765"/>
                    <a:pt x="1302" y="2775"/>
                  </a:cubicBezTo>
                  <a:cubicBezTo>
                    <a:pt x="1450" y="2784"/>
                    <a:pt x="1661" y="2899"/>
                    <a:pt x="1826" y="2933"/>
                  </a:cubicBezTo>
                  <a:cubicBezTo>
                    <a:pt x="1839" y="2946"/>
                    <a:pt x="1860" y="2951"/>
                    <a:pt x="1870" y="2967"/>
                  </a:cubicBezTo>
                  <a:cubicBezTo>
                    <a:pt x="1877" y="2977"/>
                    <a:pt x="1874" y="2991"/>
                    <a:pt x="1878" y="3002"/>
                  </a:cubicBezTo>
                  <a:cubicBezTo>
                    <a:pt x="1883" y="3016"/>
                    <a:pt x="1916" y="3072"/>
                    <a:pt x="1922" y="3081"/>
                  </a:cubicBezTo>
                  <a:cubicBezTo>
                    <a:pt x="1966" y="3144"/>
                    <a:pt x="2010" y="3199"/>
                    <a:pt x="2036" y="3273"/>
                  </a:cubicBezTo>
                  <a:cubicBezTo>
                    <a:pt x="2067" y="3362"/>
                    <a:pt x="2069" y="3401"/>
                    <a:pt x="2123" y="3482"/>
                  </a:cubicBezTo>
                  <a:cubicBezTo>
                    <a:pt x="2146" y="3517"/>
                    <a:pt x="2159" y="3562"/>
                    <a:pt x="2193" y="3587"/>
                  </a:cubicBezTo>
                  <a:cubicBezTo>
                    <a:pt x="2250" y="3628"/>
                    <a:pt x="2311" y="3660"/>
                    <a:pt x="2367" y="3701"/>
                  </a:cubicBezTo>
                  <a:cubicBezTo>
                    <a:pt x="2469" y="3776"/>
                    <a:pt x="2432" y="3759"/>
                    <a:pt x="2550" y="3779"/>
                  </a:cubicBezTo>
                  <a:cubicBezTo>
                    <a:pt x="2682" y="3857"/>
                    <a:pt x="2846" y="3878"/>
                    <a:pt x="2996" y="3893"/>
                  </a:cubicBezTo>
                  <a:cubicBezTo>
                    <a:pt x="3150" y="3887"/>
                    <a:pt x="3304" y="3887"/>
                    <a:pt x="3458" y="3875"/>
                  </a:cubicBezTo>
                  <a:cubicBezTo>
                    <a:pt x="3536" y="3869"/>
                    <a:pt x="3686" y="3805"/>
                    <a:pt x="3755" y="3753"/>
                  </a:cubicBezTo>
                  <a:cubicBezTo>
                    <a:pt x="3778" y="3736"/>
                    <a:pt x="3793" y="3709"/>
                    <a:pt x="3816" y="3692"/>
                  </a:cubicBezTo>
                  <a:cubicBezTo>
                    <a:pt x="3857" y="3662"/>
                    <a:pt x="3905" y="3641"/>
                    <a:pt x="3947" y="3613"/>
                  </a:cubicBezTo>
                  <a:cubicBezTo>
                    <a:pt x="4055" y="3541"/>
                    <a:pt x="4155" y="3470"/>
                    <a:pt x="4270" y="3413"/>
                  </a:cubicBezTo>
                  <a:cubicBezTo>
                    <a:pt x="4352" y="3312"/>
                    <a:pt x="4372" y="3202"/>
                    <a:pt x="4409" y="3081"/>
                  </a:cubicBezTo>
                  <a:cubicBezTo>
                    <a:pt x="4406" y="3049"/>
                    <a:pt x="4414" y="3015"/>
                    <a:pt x="4401" y="2985"/>
                  </a:cubicBezTo>
                  <a:cubicBezTo>
                    <a:pt x="4394" y="2969"/>
                    <a:pt x="4374" y="2960"/>
                    <a:pt x="4357" y="2959"/>
                  </a:cubicBezTo>
                  <a:cubicBezTo>
                    <a:pt x="4246" y="2954"/>
                    <a:pt x="4136" y="2964"/>
                    <a:pt x="4025" y="2967"/>
                  </a:cubicBezTo>
                  <a:cubicBezTo>
                    <a:pt x="3827" y="3019"/>
                    <a:pt x="4143" y="2941"/>
                    <a:pt x="3694" y="3002"/>
                  </a:cubicBezTo>
                  <a:cubicBezTo>
                    <a:pt x="3672" y="3005"/>
                    <a:pt x="3653" y="3020"/>
                    <a:pt x="3633" y="3029"/>
                  </a:cubicBezTo>
                  <a:cubicBezTo>
                    <a:pt x="3521" y="3081"/>
                    <a:pt x="3469" y="3154"/>
                    <a:pt x="3423" y="3264"/>
                  </a:cubicBezTo>
                  <a:cubicBezTo>
                    <a:pt x="3017" y="3237"/>
                    <a:pt x="3128" y="3246"/>
                    <a:pt x="2873" y="3194"/>
                  </a:cubicBezTo>
                  <a:cubicBezTo>
                    <a:pt x="2741" y="3136"/>
                    <a:pt x="2610" y="3079"/>
                    <a:pt x="2507" y="2976"/>
                  </a:cubicBezTo>
                  <a:cubicBezTo>
                    <a:pt x="2466" y="2874"/>
                    <a:pt x="2484" y="2918"/>
                    <a:pt x="2454" y="2845"/>
                  </a:cubicBezTo>
                  <a:cubicBezTo>
                    <a:pt x="2444" y="2820"/>
                    <a:pt x="2446" y="2792"/>
                    <a:pt x="2437" y="2767"/>
                  </a:cubicBezTo>
                  <a:cubicBezTo>
                    <a:pt x="2404" y="2670"/>
                    <a:pt x="2362" y="2588"/>
                    <a:pt x="2341" y="2487"/>
                  </a:cubicBezTo>
                  <a:cubicBezTo>
                    <a:pt x="2344" y="2318"/>
                    <a:pt x="2342" y="2150"/>
                    <a:pt x="2350" y="1981"/>
                  </a:cubicBezTo>
                  <a:cubicBezTo>
                    <a:pt x="2352" y="1933"/>
                    <a:pt x="2373" y="1885"/>
                    <a:pt x="2393" y="1842"/>
                  </a:cubicBezTo>
                  <a:cubicBezTo>
                    <a:pt x="2466" y="1686"/>
                    <a:pt x="2574" y="1655"/>
                    <a:pt x="2725" y="1597"/>
                  </a:cubicBezTo>
                  <a:cubicBezTo>
                    <a:pt x="2851" y="1548"/>
                    <a:pt x="2755" y="1567"/>
                    <a:pt x="2891" y="1554"/>
                  </a:cubicBezTo>
                  <a:cubicBezTo>
                    <a:pt x="3028" y="1557"/>
                    <a:pt x="3165" y="1552"/>
                    <a:pt x="3301" y="1562"/>
                  </a:cubicBezTo>
                  <a:cubicBezTo>
                    <a:pt x="3317" y="1563"/>
                    <a:pt x="3414" y="1609"/>
                    <a:pt x="3432" y="1615"/>
                  </a:cubicBezTo>
                  <a:cubicBezTo>
                    <a:pt x="3603" y="1671"/>
                    <a:pt x="3770" y="1715"/>
                    <a:pt x="3921" y="1815"/>
                  </a:cubicBezTo>
                  <a:cubicBezTo>
                    <a:pt x="4015" y="1877"/>
                    <a:pt x="4116" y="1927"/>
                    <a:pt x="4209" y="1990"/>
                  </a:cubicBezTo>
                  <a:cubicBezTo>
                    <a:pt x="4226" y="2002"/>
                    <a:pt x="4243" y="2015"/>
                    <a:pt x="4261" y="2025"/>
                  </a:cubicBezTo>
                  <a:cubicBezTo>
                    <a:pt x="4289" y="2041"/>
                    <a:pt x="4348" y="2069"/>
                    <a:pt x="4348" y="2069"/>
                  </a:cubicBezTo>
                  <a:cubicBezTo>
                    <a:pt x="4383" y="2061"/>
                    <a:pt x="4425" y="2065"/>
                    <a:pt x="4453" y="2042"/>
                  </a:cubicBezTo>
                  <a:cubicBezTo>
                    <a:pt x="4470" y="2027"/>
                    <a:pt x="4480" y="2006"/>
                    <a:pt x="4497" y="1990"/>
                  </a:cubicBezTo>
                  <a:cubicBezTo>
                    <a:pt x="4527" y="1930"/>
                    <a:pt x="4543" y="1901"/>
                    <a:pt x="4558" y="1842"/>
                  </a:cubicBezTo>
                  <a:cubicBezTo>
                    <a:pt x="4555" y="1819"/>
                    <a:pt x="4567" y="1787"/>
                    <a:pt x="4549" y="1772"/>
                  </a:cubicBezTo>
                  <a:cubicBezTo>
                    <a:pt x="4534" y="1758"/>
                    <a:pt x="4508" y="1777"/>
                    <a:pt x="4488" y="1781"/>
                  </a:cubicBezTo>
                  <a:cubicBezTo>
                    <a:pt x="4448" y="1789"/>
                    <a:pt x="4412" y="1811"/>
                    <a:pt x="4374" y="1824"/>
                  </a:cubicBezTo>
                  <a:cubicBezTo>
                    <a:pt x="4319" y="1882"/>
                    <a:pt x="4403" y="1796"/>
                    <a:pt x="4331" y="1859"/>
                  </a:cubicBezTo>
                  <a:cubicBezTo>
                    <a:pt x="4312" y="1875"/>
                    <a:pt x="4278" y="1911"/>
                    <a:pt x="4278" y="1911"/>
                  </a:cubicBezTo>
                  <a:cubicBezTo>
                    <a:pt x="4268" y="1956"/>
                    <a:pt x="4244" y="1970"/>
                    <a:pt x="4217" y="2007"/>
                  </a:cubicBezTo>
                  <a:cubicBezTo>
                    <a:pt x="4179" y="2060"/>
                    <a:pt x="4158" y="2111"/>
                    <a:pt x="4139" y="2173"/>
                  </a:cubicBezTo>
                  <a:cubicBezTo>
                    <a:pt x="4129" y="2205"/>
                    <a:pt x="4121" y="2237"/>
                    <a:pt x="4113" y="2269"/>
                  </a:cubicBezTo>
                  <a:cubicBezTo>
                    <a:pt x="4107" y="2292"/>
                    <a:pt x="4095" y="2339"/>
                    <a:pt x="4095" y="2339"/>
                  </a:cubicBezTo>
                  <a:cubicBezTo>
                    <a:pt x="4094" y="2409"/>
                    <a:pt x="4328" y="3185"/>
                    <a:pt x="3999" y="3299"/>
                  </a:cubicBezTo>
                  <a:cubicBezTo>
                    <a:pt x="3942" y="3359"/>
                    <a:pt x="3795" y="3319"/>
                    <a:pt x="3746" y="3317"/>
                  </a:cubicBezTo>
                  <a:cubicBezTo>
                    <a:pt x="3721" y="3221"/>
                    <a:pt x="3843" y="3087"/>
                    <a:pt x="3894" y="3011"/>
                  </a:cubicBezTo>
                  <a:cubicBezTo>
                    <a:pt x="3954" y="2922"/>
                    <a:pt x="3924" y="2980"/>
                    <a:pt x="3973" y="2889"/>
                  </a:cubicBezTo>
                  <a:cubicBezTo>
                    <a:pt x="3987" y="2864"/>
                    <a:pt x="3991" y="2833"/>
                    <a:pt x="4008" y="2810"/>
                  </a:cubicBezTo>
                  <a:cubicBezTo>
                    <a:pt x="4038" y="2768"/>
                    <a:pt x="4107" y="2740"/>
                    <a:pt x="4148" y="2714"/>
                  </a:cubicBezTo>
                  <a:cubicBezTo>
                    <a:pt x="4189" y="2688"/>
                    <a:pt x="4209" y="2639"/>
                    <a:pt x="4252" y="2618"/>
                  </a:cubicBezTo>
                  <a:cubicBezTo>
                    <a:pt x="4321" y="2584"/>
                    <a:pt x="4442" y="2595"/>
                    <a:pt x="4497" y="2592"/>
                  </a:cubicBezTo>
                  <a:cubicBezTo>
                    <a:pt x="4509" y="2586"/>
                    <a:pt x="4522" y="2583"/>
                    <a:pt x="4532" y="2575"/>
                  </a:cubicBezTo>
                  <a:cubicBezTo>
                    <a:pt x="4554" y="2557"/>
                    <a:pt x="4593" y="2514"/>
                    <a:pt x="4593" y="2514"/>
                  </a:cubicBezTo>
                  <a:cubicBezTo>
                    <a:pt x="4606" y="2470"/>
                    <a:pt x="4622" y="2427"/>
                    <a:pt x="4636" y="2383"/>
                  </a:cubicBezTo>
                  <a:cubicBezTo>
                    <a:pt x="4643" y="2339"/>
                    <a:pt x="4656" y="2287"/>
                    <a:pt x="4636" y="2243"/>
                  </a:cubicBezTo>
                  <a:cubicBezTo>
                    <a:pt x="4623" y="2213"/>
                    <a:pt x="4595" y="2191"/>
                    <a:pt x="4575" y="2165"/>
                  </a:cubicBezTo>
                  <a:cubicBezTo>
                    <a:pt x="4529" y="2105"/>
                    <a:pt x="4492" y="2058"/>
                    <a:pt x="4418" y="2025"/>
                  </a:cubicBezTo>
                  <a:cubicBezTo>
                    <a:pt x="4407" y="2020"/>
                    <a:pt x="4348" y="2009"/>
                    <a:pt x="4340" y="2007"/>
                  </a:cubicBezTo>
                  <a:cubicBezTo>
                    <a:pt x="4262" y="1988"/>
                    <a:pt x="4375" y="2013"/>
                    <a:pt x="4278" y="1981"/>
                  </a:cubicBezTo>
                  <a:cubicBezTo>
                    <a:pt x="4215" y="1960"/>
                    <a:pt x="4161" y="1957"/>
                    <a:pt x="4095" y="1929"/>
                  </a:cubicBezTo>
                  <a:cubicBezTo>
                    <a:pt x="3985" y="1882"/>
                    <a:pt x="3883" y="1861"/>
                    <a:pt x="3764" y="1850"/>
                  </a:cubicBezTo>
                  <a:cubicBezTo>
                    <a:pt x="3650" y="1856"/>
                    <a:pt x="3536" y="1854"/>
                    <a:pt x="3423" y="1868"/>
                  </a:cubicBezTo>
                  <a:cubicBezTo>
                    <a:pt x="3392" y="1872"/>
                    <a:pt x="3365" y="1893"/>
                    <a:pt x="3336" y="1903"/>
                  </a:cubicBezTo>
                  <a:cubicBezTo>
                    <a:pt x="2951" y="2040"/>
                    <a:pt x="3336" y="1887"/>
                    <a:pt x="3100" y="1999"/>
                  </a:cubicBezTo>
                  <a:cubicBezTo>
                    <a:pt x="2939" y="2075"/>
                    <a:pt x="2763" y="2162"/>
                    <a:pt x="2638" y="2295"/>
                  </a:cubicBezTo>
                  <a:cubicBezTo>
                    <a:pt x="2505" y="2437"/>
                    <a:pt x="2435" y="2650"/>
                    <a:pt x="2306" y="2784"/>
                  </a:cubicBezTo>
                  <a:cubicBezTo>
                    <a:pt x="2162" y="2934"/>
                    <a:pt x="2056" y="3011"/>
                    <a:pt x="1861" y="3072"/>
                  </a:cubicBezTo>
                  <a:cubicBezTo>
                    <a:pt x="1781" y="3097"/>
                    <a:pt x="1684" y="3144"/>
                    <a:pt x="1599" y="3159"/>
                  </a:cubicBezTo>
                  <a:cubicBezTo>
                    <a:pt x="1547" y="3156"/>
                    <a:pt x="1494" y="3157"/>
                    <a:pt x="1442" y="3151"/>
                  </a:cubicBezTo>
                  <a:cubicBezTo>
                    <a:pt x="1334" y="3138"/>
                    <a:pt x="1238" y="3036"/>
                    <a:pt x="1154" y="2976"/>
                  </a:cubicBezTo>
                  <a:cubicBezTo>
                    <a:pt x="956" y="2836"/>
                    <a:pt x="873" y="2783"/>
                    <a:pt x="700" y="2610"/>
                  </a:cubicBezTo>
                  <a:cubicBezTo>
                    <a:pt x="594" y="2504"/>
                    <a:pt x="470" y="2423"/>
                    <a:pt x="377" y="2304"/>
                  </a:cubicBezTo>
                  <a:cubicBezTo>
                    <a:pt x="345" y="2262"/>
                    <a:pt x="321" y="2215"/>
                    <a:pt x="290" y="2173"/>
                  </a:cubicBezTo>
                  <a:cubicBezTo>
                    <a:pt x="275" y="2130"/>
                    <a:pt x="255" y="2042"/>
                    <a:pt x="255" y="2042"/>
                  </a:cubicBezTo>
                  <a:cubicBezTo>
                    <a:pt x="267" y="1899"/>
                    <a:pt x="275" y="1804"/>
                    <a:pt x="325" y="1676"/>
                  </a:cubicBezTo>
                  <a:cubicBezTo>
                    <a:pt x="343" y="1630"/>
                    <a:pt x="395" y="1545"/>
                    <a:pt x="395" y="1545"/>
                  </a:cubicBezTo>
                  <a:cubicBezTo>
                    <a:pt x="420" y="1449"/>
                    <a:pt x="521" y="1314"/>
                    <a:pt x="596" y="1239"/>
                  </a:cubicBezTo>
                  <a:cubicBezTo>
                    <a:pt x="613" y="1185"/>
                    <a:pt x="651" y="1207"/>
                    <a:pt x="700" y="1213"/>
                  </a:cubicBezTo>
                  <a:cubicBezTo>
                    <a:pt x="709" y="1249"/>
                    <a:pt x="712" y="1262"/>
                    <a:pt x="726" y="1301"/>
                  </a:cubicBezTo>
                  <a:cubicBezTo>
                    <a:pt x="746" y="1356"/>
                    <a:pt x="788" y="1466"/>
                    <a:pt x="788" y="1466"/>
                  </a:cubicBezTo>
                  <a:cubicBezTo>
                    <a:pt x="801" y="1620"/>
                    <a:pt x="805" y="1631"/>
                    <a:pt x="788" y="1842"/>
                  </a:cubicBezTo>
                  <a:cubicBezTo>
                    <a:pt x="787" y="1853"/>
                    <a:pt x="733" y="1986"/>
                    <a:pt x="726" y="2007"/>
                  </a:cubicBezTo>
                  <a:cubicBezTo>
                    <a:pt x="712" y="2099"/>
                    <a:pt x="676" y="2142"/>
                    <a:pt x="648" y="2226"/>
                  </a:cubicBezTo>
                  <a:cubicBezTo>
                    <a:pt x="609" y="2344"/>
                    <a:pt x="592" y="2463"/>
                    <a:pt x="534" y="2575"/>
                  </a:cubicBezTo>
                  <a:cubicBezTo>
                    <a:pt x="517" y="2651"/>
                    <a:pt x="521" y="2638"/>
                    <a:pt x="438" y="2627"/>
                  </a:cubicBezTo>
                  <a:cubicBezTo>
                    <a:pt x="404" y="2615"/>
                    <a:pt x="342" y="2575"/>
                    <a:pt x="342" y="2575"/>
                  </a:cubicBezTo>
                  <a:cubicBezTo>
                    <a:pt x="318" y="2543"/>
                    <a:pt x="284" y="2504"/>
                    <a:pt x="264" y="2470"/>
                  </a:cubicBezTo>
                  <a:cubicBezTo>
                    <a:pt x="244" y="2436"/>
                    <a:pt x="240" y="2392"/>
                    <a:pt x="212" y="2365"/>
                  </a:cubicBezTo>
                  <a:cubicBezTo>
                    <a:pt x="186" y="2339"/>
                    <a:pt x="159" y="2313"/>
                    <a:pt x="133" y="2287"/>
                  </a:cubicBezTo>
                  <a:cubicBezTo>
                    <a:pt x="112" y="2267"/>
                    <a:pt x="81" y="2217"/>
                    <a:pt x="81" y="2217"/>
                  </a:cubicBezTo>
                  <a:cubicBezTo>
                    <a:pt x="70" y="2186"/>
                    <a:pt x="59" y="2162"/>
                    <a:pt x="37" y="2138"/>
                  </a:cubicBezTo>
                  <a:cubicBezTo>
                    <a:pt x="29" y="2100"/>
                    <a:pt x="14" y="2078"/>
                    <a:pt x="2" y="2042"/>
                  </a:cubicBezTo>
                  <a:cubicBezTo>
                    <a:pt x="5" y="2013"/>
                    <a:pt x="0" y="1982"/>
                    <a:pt x="11" y="1955"/>
                  </a:cubicBezTo>
                  <a:cubicBezTo>
                    <a:pt x="17" y="1938"/>
                    <a:pt x="68" y="1920"/>
                    <a:pt x="81" y="1911"/>
                  </a:cubicBezTo>
                  <a:cubicBezTo>
                    <a:pt x="91" y="1904"/>
                    <a:pt x="96" y="1890"/>
                    <a:pt x="107" y="1885"/>
                  </a:cubicBezTo>
                  <a:cubicBezTo>
                    <a:pt x="170" y="1859"/>
                    <a:pt x="274" y="1845"/>
                    <a:pt x="342" y="1824"/>
                  </a:cubicBezTo>
                  <a:cubicBezTo>
                    <a:pt x="406" y="1804"/>
                    <a:pt x="460" y="1767"/>
                    <a:pt x="526" y="1754"/>
                  </a:cubicBezTo>
                  <a:cubicBezTo>
                    <a:pt x="613" y="1689"/>
                    <a:pt x="511" y="1762"/>
                    <a:pt x="596" y="1711"/>
                  </a:cubicBezTo>
                  <a:cubicBezTo>
                    <a:pt x="614" y="1700"/>
                    <a:pt x="648" y="1676"/>
                    <a:pt x="648" y="1676"/>
                  </a:cubicBezTo>
                  <a:cubicBezTo>
                    <a:pt x="657" y="1727"/>
                    <a:pt x="674" y="1773"/>
                    <a:pt x="683" y="1824"/>
                  </a:cubicBezTo>
                  <a:cubicBezTo>
                    <a:pt x="676" y="1935"/>
                    <a:pt x="659" y="2045"/>
                    <a:pt x="657" y="2156"/>
                  </a:cubicBezTo>
                  <a:cubicBezTo>
                    <a:pt x="650" y="2503"/>
                    <a:pt x="710" y="2793"/>
                    <a:pt x="604" y="3098"/>
                  </a:cubicBezTo>
                  <a:cubicBezTo>
                    <a:pt x="578" y="3095"/>
                    <a:pt x="546" y="3107"/>
                    <a:pt x="526" y="3090"/>
                  </a:cubicBezTo>
                  <a:cubicBezTo>
                    <a:pt x="496" y="3064"/>
                    <a:pt x="491" y="3020"/>
                    <a:pt x="473" y="2985"/>
                  </a:cubicBezTo>
                  <a:cubicBezTo>
                    <a:pt x="428" y="2896"/>
                    <a:pt x="400" y="2784"/>
                    <a:pt x="369" y="2688"/>
                  </a:cubicBezTo>
                  <a:cubicBezTo>
                    <a:pt x="375" y="2650"/>
                    <a:pt x="373" y="2611"/>
                    <a:pt x="386" y="2575"/>
                  </a:cubicBezTo>
                  <a:cubicBezTo>
                    <a:pt x="389" y="2566"/>
                    <a:pt x="403" y="2568"/>
                    <a:pt x="412" y="2566"/>
                  </a:cubicBezTo>
                  <a:cubicBezTo>
                    <a:pt x="451" y="2557"/>
                    <a:pt x="488" y="2550"/>
                    <a:pt x="526" y="2540"/>
                  </a:cubicBezTo>
                  <a:cubicBezTo>
                    <a:pt x="543" y="2543"/>
                    <a:pt x="562" y="2542"/>
                    <a:pt x="578" y="2549"/>
                  </a:cubicBezTo>
                  <a:cubicBezTo>
                    <a:pt x="589" y="2554"/>
                    <a:pt x="594" y="2568"/>
                    <a:pt x="604" y="2575"/>
                  </a:cubicBezTo>
                  <a:cubicBezTo>
                    <a:pt x="646" y="2606"/>
                    <a:pt x="694" y="2638"/>
                    <a:pt x="744" y="2653"/>
                  </a:cubicBezTo>
                  <a:cubicBezTo>
                    <a:pt x="789" y="2684"/>
                    <a:pt x="848" y="2692"/>
                    <a:pt x="901" y="2706"/>
                  </a:cubicBezTo>
                  <a:cubicBezTo>
                    <a:pt x="937" y="2729"/>
                    <a:pt x="979" y="2742"/>
                    <a:pt x="1014" y="2767"/>
                  </a:cubicBezTo>
                  <a:cubicBezTo>
                    <a:pt x="1047" y="2791"/>
                    <a:pt x="1077" y="2820"/>
                    <a:pt x="1110" y="2845"/>
                  </a:cubicBezTo>
                  <a:cubicBezTo>
                    <a:pt x="1220" y="2928"/>
                    <a:pt x="1350" y="2987"/>
                    <a:pt x="1460" y="3072"/>
                  </a:cubicBezTo>
                  <a:cubicBezTo>
                    <a:pt x="1512" y="3112"/>
                    <a:pt x="1564" y="3140"/>
                    <a:pt x="1617" y="3177"/>
                  </a:cubicBezTo>
                  <a:cubicBezTo>
                    <a:pt x="1639" y="3192"/>
                    <a:pt x="1656" y="3214"/>
                    <a:pt x="1678" y="3229"/>
                  </a:cubicBezTo>
                  <a:cubicBezTo>
                    <a:pt x="1706" y="3248"/>
                    <a:pt x="1790" y="3264"/>
                    <a:pt x="1826" y="3273"/>
                  </a:cubicBezTo>
                  <a:cubicBezTo>
                    <a:pt x="1884" y="3270"/>
                    <a:pt x="1943" y="3271"/>
                    <a:pt x="2001" y="3264"/>
                  </a:cubicBezTo>
                  <a:cubicBezTo>
                    <a:pt x="2015" y="3262"/>
                    <a:pt x="2090" y="3225"/>
                    <a:pt x="2097" y="3221"/>
                  </a:cubicBezTo>
                  <a:cubicBezTo>
                    <a:pt x="2225" y="3147"/>
                    <a:pt x="2277" y="3019"/>
                    <a:pt x="2350" y="2898"/>
                  </a:cubicBezTo>
                  <a:cubicBezTo>
                    <a:pt x="2409" y="2800"/>
                    <a:pt x="2462" y="2731"/>
                    <a:pt x="2481" y="2618"/>
                  </a:cubicBezTo>
                  <a:cubicBezTo>
                    <a:pt x="2478" y="2542"/>
                    <a:pt x="2480" y="2466"/>
                    <a:pt x="2472" y="2391"/>
                  </a:cubicBezTo>
                  <a:cubicBezTo>
                    <a:pt x="2471" y="2378"/>
                    <a:pt x="2461" y="2368"/>
                    <a:pt x="2454" y="2357"/>
                  </a:cubicBezTo>
                  <a:cubicBezTo>
                    <a:pt x="2408" y="2280"/>
                    <a:pt x="2352" y="2240"/>
                    <a:pt x="2262" y="2226"/>
                  </a:cubicBezTo>
                  <a:cubicBezTo>
                    <a:pt x="2211" y="2208"/>
                    <a:pt x="2167" y="2191"/>
                    <a:pt x="2114" y="2182"/>
                  </a:cubicBezTo>
                  <a:cubicBezTo>
                    <a:pt x="2070" y="2185"/>
                    <a:pt x="2026" y="2184"/>
                    <a:pt x="1983" y="2191"/>
                  </a:cubicBezTo>
                  <a:cubicBezTo>
                    <a:pt x="1947" y="2197"/>
                    <a:pt x="1948" y="2215"/>
                    <a:pt x="1922" y="2234"/>
                  </a:cubicBezTo>
                  <a:cubicBezTo>
                    <a:pt x="1888" y="2260"/>
                    <a:pt x="1848" y="2285"/>
                    <a:pt x="1809" y="2304"/>
                  </a:cubicBezTo>
                  <a:cubicBezTo>
                    <a:pt x="1793" y="2325"/>
                    <a:pt x="1770" y="2342"/>
                    <a:pt x="1756" y="2365"/>
                  </a:cubicBezTo>
                  <a:cubicBezTo>
                    <a:pt x="1724" y="2417"/>
                    <a:pt x="1705" y="2479"/>
                    <a:pt x="1669" y="2531"/>
                  </a:cubicBezTo>
                  <a:cubicBezTo>
                    <a:pt x="1637" y="2577"/>
                    <a:pt x="1598" y="2618"/>
                    <a:pt x="1564" y="2662"/>
                  </a:cubicBezTo>
                  <a:cubicBezTo>
                    <a:pt x="1530" y="2706"/>
                    <a:pt x="1512" y="2758"/>
                    <a:pt x="1477" y="2802"/>
                  </a:cubicBezTo>
                  <a:cubicBezTo>
                    <a:pt x="1440" y="2895"/>
                    <a:pt x="1382" y="2979"/>
                    <a:pt x="1346" y="3072"/>
                  </a:cubicBezTo>
                  <a:cubicBezTo>
                    <a:pt x="1314" y="3154"/>
                    <a:pt x="1291" y="3240"/>
                    <a:pt x="1215" y="3290"/>
                  </a:cubicBezTo>
                  <a:cubicBezTo>
                    <a:pt x="1160" y="3287"/>
                    <a:pt x="1104" y="3290"/>
                    <a:pt x="1049" y="3282"/>
                  </a:cubicBezTo>
                  <a:cubicBezTo>
                    <a:pt x="1041" y="3281"/>
                    <a:pt x="1039" y="3269"/>
                    <a:pt x="1032" y="3264"/>
                  </a:cubicBezTo>
                  <a:cubicBezTo>
                    <a:pt x="978" y="3225"/>
                    <a:pt x="931" y="3188"/>
                    <a:pt x="892" y="3133"/>
                  </a:cubicBezTo>
                  <a:cubicBezTo>
                    <a:pt x="876" y="3110"/>
                    <a:pt x="778" y="2971"/>
                    <a:pt x="761" y="2933"/>
                  </a:cubicBezTo>
                  <a:cubicBezTo>
                    <a:pt x="710" y="2816"/>
                    <a:pt x="683" y="2694"/>
                    <a:pt x="639" y="2575"/>
                  </a:cubicBezTo>
                  <a:cubicBezTo>
                    <a:pt x="613" y="2399"/>
                    <a:pt x="619" y="2464"/>
                    <a:pt x="639" y="2130"/>
                  </a:cubicBezTo>
                  <a:cubicBezTo>
                    <a:pt x="642" y="2079"/>
                    <a:pt x="716" y="1911"/>
                    <a:pt x="718" y="1903"/>
                  </a:cubicBezTo>
                  <a:cubicBezTo>
                    <a:pt x="735" y="1842"/>
                    <a:pt x="749" y="1776"/>
                    <a:pt x="779" y="1719"/>
                  </a:cubicBezTo>
                  <a:cubicBezTo>
                    <a:pt x="834" y="1617"/>
                    <a:pt x="900" y="1551"/>
                    <a:pt x="962" y="1458"/>
                  </a:cubicBezTo>
                  <a:cubicBezTo>
                    <a:pt x="989" y="1417"/>
                    <a:pt x="1006" y="1369"/>
                    <a:pt x="1032" y="1327"/>
                  </a:cubicBezTo>
                  <a:cubicBezTo>
                    <a:pt x="1091" y="1233"/>
                    <a:pt x="1158" y="1145"/>
                    <a:pt x="1224" y="1056"/>
                  </a:cubicBezTo>
                  <a:cubicBezTo>
                    <a:pt x="1267" y="999"/>
                    <a:pt x="1345" y="979"/>
                    <a:pt x="1407" y="951"/>
                  </a:cubicBezTo>
                  <a:cubicBezTo>
                    <a:pt x="1515" y="903"/>
                    <a:pt x="1648" y="845"/>
                    <a:pt x="1730" y="759"/>
                  </a:cubicBezTo>
                  <a:cubicBezTo>
                    <a:pt x="1870" y="773"/>
                    <a:pt x="1923" y="787"/>
                    <a:pt x="2053" y="777"/>
                  </a:cubicBezTo>
                  <a:cubicBezTo>
                    <a:pt x="2140" y="717"/>
                    <a:pt x="2220" y="747"/>
                    <a:pt x="2341" y="742"/>
                  </a:cubicBezTo>
                  <a:cubicBezTo>
                    <a:pt x="2413" y="713"/>
                    <a:pt x="2473" y="679"/>
                    <a:pt x="2542" y="646"/>
                  </a:cubicBezTo>
                  <a:cubicBezTo>
                    <a:pt x="2554" y="629"/>
                    <a:pt x="2572" y="614"/>
                    <a:pt x="2577" y="594"/>
                  </a:cubicBezTo>
                  <a:cubicBezTo>
                    <a:pt x="2588" y="544"/>
                    <a:pt x="2601" y="470"/>
                    <a:pt x="2629" y="428"/>
                  </a:cubicBezTo>
                  <a:cubicBezTo>
                    <a:pt x="2626" y="314"/>
                    <a:pt x="2625" y="201"/>
                    <a:pt x="2620" y="87"/>
                  </a:cubicBezTo>
                  <a:cubicBezTo>
                    <a:pt x="2618" y="47"/>
                    <a:pt x="2595" y="12"/>
                    <a:pt x="2559" y="0"/>
                  </a:cubicBezTo>
                  <a:cubicBezTo>
                    <a:pt x="2495" y="8"/>
                    <a:pt x="2430" y="38"/>
                    <a:pt x="2367" y="44"/>
                  </a:cubicBezTo>
                  <a:cubicBezTo>
                    <a:pt x="2283" y="52"/>
                    <a:pt x="2198" y="55"/>
                    <a:pt x="2114" y="61"/>
                  </a:cubicBezTo>
                  <a:cubicBezTo>
                    <a:pt x="2079" y="73"/>
                    <a:pt x="2027" y="131"/>
                    <a:pt x="2027" y="131"/>
                  </a:cubicBezTo>
                  <a:cubicBezTo>
                    <a:pt x="2008" y="203"/>
                    <a:pt x="1969" y="269"/>
                    <a:pt x="1948" y="341"/>
                  </a:cubicBezTo>
                  <a:cubicBezTo>
                    <a:pt x="1910" y="473"/>
                    <a:pt x="1877" y="607"/>
                    <a:pt x="1852" y="742"/>
                  </a:cubicBezTo>
                  <a:cubicBezTo>
                    <a:pt x="1861" y="1142"/>
                    <a:pt x="1779" y="1416"/>
                    <a:pt x="1940" y="1728"/>
                  </a:cubicBezTo>
                  <a:cubicBezTo>
                    <a:pt x="1952" y="1791"/>
                    <a:pt x="1945" y="1793"/>
                    <a:pt x="2009" y="1781"/>
                  </a:cubicBezTo>
                  <a:cubicBezTo>
                    <a:pt x="2087" y="1720"/>
                    <a:pt x="2167" y="1685"/>
                    <a:pt x="2245" y="1623"/>
                  </a:cubicBezTo>
                  <a:cubicBezTo>
                    <a:pt x="2267" y="1606"/>
                    <a:pt x="2300" y="1611"/>
                    <a:pt x="2324" y="1597"/>
                  </a:cubicBezTo>
                  <a:cubicBezTo>
                    <a:pt x="2358" y="1578"/>
                    <a:pt x="2392" y="1543"/>
                    <a:pt x="2428" y="1527"/>
                  </a:cubicBezTo>
                  <a:cubicBezTo>
                    <a:pt x="2450" y="1517"/>
                    <a:pt x="2475" y="1518"/>
                    <a:pt x="2498" y="1510"/>
                  </a:cubicBezTo>
                  <a:cubicBezTo>
                    <a:pt x="2556" y="1452"/>
                    <a:pt x="2623" y="1431"/>
                    <a:pt x="2699" y="1405"/>
                  </a:cubicBezTo>
                  <a:cubicBezTo>
                    <a:pt x="2742" y="1390"/>
                    <a:pt x="2779" y="1368"/>
                    <a:pt x="2821" y="1353"/>
                  </a:cubicBezTo>
                  <a:cubicBezTo>
                    <a:pt x="2841" y="1295"/>
                    <a:pt x="2785" y="1302"/>
                    <a:pt x="2742" y="1292"/>
                  </a:cubicBezTo>
                  <a:cubicBezTo>
                    <a:pt x="2634" y="1266"/>
                    <a:pt x="2713" y="1279"/>
                    <a:pt x="2603" y="1266"/>
                  </a:cubicBezTo>
                  <a:cubicBezTo>
                    <a:pt x="2437" y="1223"/>
                    <a:pt x="2242" y="1269"/>
                    <a:pt x="2088" y="1344"/>
                  </a:cubicBezTo>
                  <a:cubicBezTo>
                    <a:pt x="2061" y="1389"/>
                    <a:pt x="2044" y="1423"/>
                    <a:pt x="2044" y="1475"/>
                  </a:cubicBezTo>
                </a:path>
              </a:pathLst>
            </a:custGeom>
            <a:noFill/>
            <a:ln w="15875">
              <a:solidFill>
                <a:schemeClr val="tx1"/>
              </a:solidFill>
              <a:round/>
              <a:headEnd/>
              <a:tailEnd/>
            </a:ln>
            <a:effectLst/>
          </p:spPr>
          <p:txBody>
            <a:bodyPr/>
            <a:lstStyle/>
            <a:p>
              <a:endParaRPr lang="en-US"/>
            </a:p>
          </p:txBody>
        </p:sp>
        <p:sp>
          <p:nvSpPr>
            <p:cNvPr id="68" name="Freeform 2563"/>
            <p:cNvSpPr>
              <a:spLocks/>
            </p:cNvSpPr>
            <p:nvPr/>
          </p:nvSpPr>
          <p:spPr bwMode="auto">
            <a:xfrm>
              <a:off x="1726" y="1935"/>
              <a:ext cx="300" cy="170"/>
            </a:xfrm>
            <a:custGeom>
              <a:avLst/>
              <a:gdLst>
                <a:gd name="T0" fmla="*/ 11 w 300"/>
                <a:gd name="T1" fmla="*/ 11 h 170"/>
                <a:gd name="T2" fmla="*/ 46 w 300"/>
                <a:gd name="T3" fmla="*/ 46 h 170"/>
                <a:gd name="T4" fmla="*/ 81 w 300"/>
                <a:gd name="T5" fmla="*/ 80 h 170"/>
                <a:gd name="T6" fmla="*/ 124 w 300"/>
                <a:gd name="T7" fmla="*/ 107 h 170"/>
                <a:gd name="T8" fmla="*/ 177 w 300"/>
                <a:gd name="T9" fmla="*/ 124 h 170"/>
                <a:gd name="T10" fmla="*/ 246 w 300"/>
                <a:gd name="T11" fmla="*/ 150 h 170"/>
                <a:gd name="T12" fmla="*/ 273 w 300"/>
                <a:gd name="T13" fmla="*/ 168 h 170"/>
                <a:gd name="T14" fmla="*/ 0 60000 65536"/>
                <a:gd name="T15" fmla="*/ 0 60000 65536"/>
                <a:gd name="T16" fmla="*/ 0 60000 65536"/>
                <a:gd name="T17" fmla="*/ 0 60000 65536"/>
                <a:gd name="T18" fmla="*/ 0 60000 65536"/>
                <a:gd name="T19" fmla="*/ 0 60000 65536"/>
                <a:gd name="T20" fmla="*/ 0 60000 65536"/>
                <a:gd name="T21" fmla="*/ 0 w 300"/>
                <a:gd name="T22" fmla="*/ 0 h 170"/>
                <a:gd name="T23" fmla="*/ 300 w 300"/>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 h="170">
                  <a:moveTo>
                    <a:pt x="11" y="11"/>
                  </a:moveTo>
                  <a:cubicBezTo>
                    <a:pt x="32" y="79"/>
                    <a:pt x="0" y="0"/>
                    <a:pt x="46" y="46"/>
                  </a:cubicBezTo>
                  <a:cubicBezTo>
                    <a:pt x="91" y="91"/>
                    <a:pt x="10" y="59"/>
                    <a:pt x="81" y="80"/>
                  </a:cubicBezTo>
                  <a:cubicBezTo>
                    <a:pt x="104" y="104"/>
                    <a:pt x="91" y="96"/>
                    <a:pt x="124" y="107"/>
                  </a:cubicBezTo>
                  <a:cubicBezTo>
                    <a:pt x="142" y="113"/>
                    <a:pt x="177" y="124"/>
                    <a:pt x="177" y="124"/>
                  </a:cubicBezTo>
                  <a:cubicBezTo>
                    <a:pt x="215" y="164"/>
                    <a:pt x="167" y="121"/>
                    <a:pt x="246" y="150"/>
                  </a:cubicBezTo>
                  <a:cubicBezTo>
                    <a:pt x="300" y="170"/>
                    <a:pt x="243" y="168"/>
                    <a:pt x="273" y="168"/>
                  </a:cubicBezTo>
                </a:path>
              </a:pathLst>
            </a:custGeom>
            <a:noFill/>
            <a:ln w="31750">
              <a:solidFill>
                <a:srgbClr val="FF0000"/>
              </a:solidFill>
              <a:round/>
              <a:headEnd/>
              <a:tailEnd/>
            </a:ln>
          </p:spPr>
          <p:txBody>
            <a:bodyPr/>
            <a:lstStyle/>
            <a:p>
              <a:endParaRPr lang="en-US"/>
            </a:p>
          </p:txBody>
        </p:sp>
      </p:grpSp>
      <p:grpSp>
        <p:nvGrpSpPr>
          <p:cNvPr id="69" name="Group 2565"/>
          <p:cNvGrpSpPr>
            <a:grpSpLocks/>
          </p:cNvGrpSpPr>
          <p:nvPr/>
        </p:nvGrpSpPr>
        <p:grpSpPr bwMode="auto">
          <a:xfrm rot="554073">
            <a:off x="7425332" y="1834000"/>
            <a:ext cx="1260588" cy="1664835"/>
            <a:chOff x="5100" y="2111"/>
            <a:chExt cx="502" cy="907"/>
          </a:xfrm>
        </p:grpSpPr>
        <p:grpSp>
          <p:nvGrpSpPr>
            <p:cNvPr id="70" name="Group 821"/>
            <p:cNvGrpSpPr>
              <a:grpSpLocks/>
            </p:cNvGrpSpPr>
            <p:nvPr/>
          </p:nvGrpSpPr>
          <p:grpSpPr bwMode="auto">
            <a:xfrm>
              <a:off x="5104" y="2292"/>
              <a:ext cx="268" cy="409"/>
              <a:chOff x="2880" y="1207"/>
              <a:chExt cx="268" cy="409"/>
            </a:xfrm>
          </p:grpSpPr>
          <p:grpSp>
            <p:nvGrpSpPr>
              <p:cNvPr id="1736" name="Group 822"/>
              <p:cNvGrpSpPr>
                <a:grpSpLocks/>
              </p:cNvGrpSpPr>
              <p:nvPr/>
            </p:nvGrpSpPr>
            <p:grpSpPr bwMode="auto">
              <a:xfrm>
                <a:off x="2880" y="1207"/>
                <a:ext cx="126" cy="317"/>
                <a:chOff x="1655" y="1234"/>
                <a:chExt cx="126" cy="317"/>
              </a:xfrm>
            </p:grpSpPr>
            <p:grpSp>
              <p:nvGrpSpPr>
                <p:cNvPr id="1805" name="Group 823"/>
                <p:cNvGrpSpPr>
                  <a:grpSpLocks noChangeAspect="1"/>
                </p:cNvGrpSpPr>
                <p:nvPr/>
              </p:nvGrpSpPr>
              <p:grpSpPr bwMode="auto">
                <a:xfrm rot="-4350386">
                  <a:off x="1685" y="1327"/>
                  <a:ext cx="90" cy="56"/>
                  <a:chOff x="480" y="3413"/>
                  <a:chExt cx="673" cy="560"/>
                </a:xfrm>
              </p:grpSpPr>
              <p:sp>
                <p:nvSpPr>
                  <p:cNvPr id="1829" name="Freeform 82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830" name="Freeform 82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806" name="Group 826"/>
                <p:cNvGrpSpPr>
                  <a:grpSpLocks noChangeAspect="1"/>
                </p:cNvGrpSpPr>
                <p:nvPr/>
              </p:nvGrpSpPr>
              <p:grpSpPr bwMode="auto">
                <a:xfrm rot="-4350386">
                  <a:off x="1708" y="1252"/>
                  <a:ext cx="91" cy="55"/>
                  <a:chOff x="1054" y="3406"/>
                  <a:chExt cx="677" cy="565"/>
                </a:xfrm>
              </p:grpSpPr>
              <p:sp>
                <p:nvSpPr>
                  <p:cNvPr id="1820" name="Freeform 82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821" name="Freeform 82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822" name="Freeform 82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823" name="Freeform 83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824" name="Freeform 83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825" name="Freeform 83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826" name="Freeform 83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827" name="Freeform 83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828" name="Freeform 83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807" name="Group 836"/>
                <p:cNvGrpSpPr>
                  <a:grpSpLocks noChangeAspect="1"/>
                </p:cNvGrpSpPr>
                <p:nvPr/>
              </p:nvGrpSpPr>
              <p:grpSpPr bwMode="auto">
                <a:xfrm rot="-4350386">
                  <a:off x="1662" y="1397"/>
                  <a:ext cx="92" cy="56"/>
                  <a:chOff x="1054" y="3406"/>
                  <a:chExt cx="677" cy="565"/>
                </a:xfrm>
              </p:grpSpPr>
              <p:sp>
                <p:nvSpPr>
                  <p:cNvPr id="1811" name="Freeform 83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812" name="Freeform 83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813" name="Freeform 83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814" name="Freeform 84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815" name="Freeform 84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816" name="Freeform 84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817" name="Freeform 84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818" name="Freeform 84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819" name="Freeform 84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808" name="Group 846"/>
                <p:cNvGrpSpPr>
                  <a:grpSpLocks noChangeAspect="1"/>
                </p:cNvGrpSpPr>
                <p:nvPr/>
              </p:nvGrpSpPr>
              <p:grpSpPr bwMode="auto">
                <a:xfrm rot="-4350386">
                  <a:off x="1638" y="1478"/>
                  <a:ext cx="90" cy="55"/>
                  <a:chOff x="480" y="3413"/>
                  <a:chExt cx="673" cy="560"/>
                </a:xfrm>
              </p:grpSpPr>
              <p:sp>
                <p:nvSpPr>
                  <p:cNvPr id="1809" name="Freeform 84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810" name="Freeform 84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737" name="Group 849"/>
              <p:cNvGrpSpPr>
                <a:grpSpLocks/>
              </p:cNvGrpSpPr>
              <p:nvPr/>
            </p:nvGrpSpPr>
            <p:grpSpPr bwMode="auto">
              <a:xfrm>
                <a:off x="2926" y="1298"/>
                <a:ext cx="108" cy="227"/>
                <a:chOff x="2926" y="1324"/>
                <a:chExt cx="108" cy="227"/>
              </a:xfrm>
            </p:grpSpPr>
            <p:grpSp>
              <p:nvGrpSpPr>
                <p:cNvPr id="1789" name="Group 850"/>
                <p:cNvGrpSpPr>
                  <a:grpSpLocks noChangeAspect="1"/>
                </p:cNvGrpSpPr>
                <p:nvPr/>
              </p:nvGrpSpPr>
              <p:grpSpPr bwMode="auto">
                <a:xfrm rot="-4304073">
                  <a:off x="2959" y="1337"/>
                  <a:ext cx="87" cy="62"/>
                  <a:chOff x="480" y="3413"/>
                  <a:chExt cx="673" cy="560"/>
                </a:xfrm>
              </p:grpSpPr>
              <p:sp>
                <p:nvSpPr>
                  <p:cNvPr id="1803" name="Freeform 85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804" name="Freeform 85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790" name="Group 853"/>
                <p:cNvGrpSpPr>
                  <a:grpSpLocks noChangeAspect="1"/>
                </p:cNvGrpSpPr>
                <p:nvPr/>
              </p:nvGrpSpPr>
              <p:grpSpPr bwMode="auto">
                <a:xfrm rot="-4304073">
                  <a:off x="2936" y="1406"/>
                  <a:ext cx="87" cy="62"/>
                  <a:chOff x="1054" y="3406"/>
                  <a:chExt cx="677" cy="565"/>
                </a:xfrm>
              </p:grpSpPr>
              <p:sp>
                <p:nvSpPr>
                  <p:cNvPr id="1794" name="Freeform 85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795" name="Freeform 85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796" name="Freeform 85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797" name="Freeform 85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798" name="Freeform 85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799" name="Freeform 85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800" name="Freeform 86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801" name="Freeform 86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802" name="Freeform 86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791" name="Group 863"/>
                <p:cNvGrpSpPr>
                  <a:grpSpLocks noChangeAspect="1"/>
                </p:cNvGrpSpPr>
                <p:nvPr/>
              </p:nvGrpSpPr>
              <p:grpSpPr bwMode="auto">
                <a:xfrm rot="-4304073">
                  <a:off x="2914" y="1477"/>
                  <a:ext cx="86" cy="62"/>
                  <a:chOff x="480" y="3413"/>
                  <a:chExt cx="673" cy="560"/>
                </a:xfrm>
              </p:grpSpPr>
              <p:sp>
                <p:nvSpPr>
                  <p:cNvPr id="1792" name="Freeform 86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793" name="Freeform 86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738" name="Group 866"/>
              <p:cNvGrpSpPr>
                <a:grpSpLocks/>
              </p:cNvGrpSpPr>
              <p:nvPr/>
            </p:nvGrpSpPr>
            <p:grpSpPr bwMode="auto">
              <a:xfrm>
                <a:off x="3006" y="1239"/>
                <a:ext cx="101" cy="237"/>
                <a:chOff x="3016" y="1279"/>
                <a:chExt cx="101" cy="237"/>
              </a:xfrm>
            </p:grpSpPr>
            <p:grpSp>
              <p:nvGrpSpPr>
                <p:cNvPr id="1766" name="Group 867"/>
                <p:cNvGrpSpPr>
                  <a:grpSpLocks noChangeAspect="1"/>
                </p:cNvGrpSpPr>
                <p:nvPr/>
              </p:nvGrpSpPr>
              <p:grpSpPr bwMode="auto">
                <a:xfrm rot="-4350386">
                  <a:off x="3021" y="1372"/>
                  <a:ext cx="90" cy="56"/>
                  <a:chOff x="480" y="3413"/>
                  <a:chExt cx="673" cy="560"/>
                </a:xfrm>
              </p:grpSpPr>
              <p:sp>
                <p:nvSpPr>
                  <p:cNvPr id="1787" name="Freeform 86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788" name="Freeform 86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767" name="Group 870"/>
                <p:cNvGrpSpPr>
                  <a:grpSpLocks noChangeAspect="1"/>
                </p:cNvGrpSpPr>
                <p:nvPr/>
              </p:nvGrpSpPr>
              <p:grpSpPr bwMode="auto">
                <a:xfrm rot="-4350386">
                  <a:off x="3044" y="1297"/>
                  <a:ext cx="91" cy="55"/>
                  <a:chOff x="1054" y="3406"/>
                  <a:chExt cx="677" cy="565"/>
                </a:xfrm>
              </p:grpSpPr>
              <p:sp>
                <p:nvSpPr>
                  <p:cNvPr id="1778" name="Freeform 87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779" name="Freeform 87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780" name="Freeform 87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781" name="Freeform 87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782" name="Freeform 87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783" name="Freeform 87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784" name="Freeform 87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785" name="Freeform 87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786" name="Freeform 87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768" name="Group 880"/>
                <p:cNvGrpSpPr>
                  <a:grpSpLocks noChangeAspect="1"/>
                </p:cNvGrpSpPr>
                <p:nvPr/>
              </p:nvGrpSpPr>
              <p:grpSpPr bwMode="auto">
                <a:xfrm rot="-4350386">
                  <a:off x="2998" y="1442"/>
                  <a:ext cx="92" cy="56"/>
                  <a:chOff x="1054" y="3406"/>
                  <a:chExt cx="677" cy="565"/>
                </a:xfrm>
              </p:grpSpPr>
              <p:sp>
                <p:nvSpPr>
                  <p:cNvPr id="1769" name="Freeform 88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770" name="Freeform 88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771" name="Freeform 88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772" name="Freeform 88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773" name="Freeform 88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774" name="Freeform 88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775" name="Freeform 88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776" name="Freeform 88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777" name="Freeform 88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739" name="Group 890"/>
              <p:cNvGrpSpPr>
                <a:grpSpLocks/>
              </p:cNvGrpSpPr>
              <p:nvPr/>
            </p:nvGrpSpPr>
            <p:grpSpPr bwMode="auto">
              <a:xfrm>
                <a:off x="3016" y="1314"/>
                <a:ext cx="132" cy="302"/>
                <a:chOff x="2109" y="1324"/>
                <a:chExt cx="132" cy="302"/>
              </a:xfrm>
            </p:grpSpPr>
            <p:grpSp>
              <p:nvGrpSpPr>
                <p:cNvPr id="1740" name="Group 891"/>
                <p:cNvGrpSpPr>
                  <a:grpSpLocks noChangeAspect="1"/>
                </p:cNvGrpSpPr>
                <p:nvPr/>
              </p:nvGrpSpPr>
              <p:grpSpPr bwMode="auto">
                <a:xfrm rot="-4304073">
                  <a:off x="2166" y="1337"/>
                  <a:ext cx="87" cy="62"/>
                  <a:chOff x="480" y="3413"/>
                  <a:chExt cx="673" cy="560"/>
                </a:xfrm>
              </p:grpSpPr>
              <p:sp>
                <p:nvSpPr>
                  <p:cNvPr id="1764" name="Freeform 89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765" name="Freeform 89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741" name="Group 894"/>
                <p:cNvGrpSpPr>
                  <a:grpSpLocks noChangeAspect="1"/>
                </p:cNvGrpSpPr>
                <p:nvPr/>
              </p:nvGrpSpPr>
              <p:grpSpPr bwMode="auto">
                <a:xfrm rot="-4304073">
                  <a:off x="2143" y="1406"/>
                  <a:ext cx="87" cy="62"/>
                  <a:chOff x="1054" y="3406"/>
                  <a:chExt cx="677" cy="565"/>
                </a:xfrm>
              </p:grpSpPr>
              <p:sp>
                <p:nvSpPr>
                  <p:cNvPr id="1755" name="Freeform 89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756" name="Freeform 89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757" name="Freeform 89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758" name="Freeform 89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759" name="Freeform 89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760" name="Freeform 90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761" name="Freeform 90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762" name="Freeform 90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763" name="Freeform 90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742" name="Group 904"/>
                <p:cNvGrpSpPr>
                  <a:grpSpLocks noChangeAspect="1"/>
                </p:cNvGrpSpPr>
                <p:nvPr/>
              </p:nvGrpSpPr>
              <p:grpSpPr bwMode="auto">
                <a:xfrm rot="-4304073">
                  <a:off x="2121" y="1477"/>
                  <a:ext cx="86" cy="62"/>
                  <a:chOff x="480" y="3413"/>
                  <a:chExt cx="673" cy="560"/>
                </a:xfrm>
              </p:grpSpPr>
              <p:sp>
                <p:nvSpPr>
                  <p:cNvPr id="1753" name="Freeform 90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754" name="Freeform 90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743" name="Group 907"/>
                <p:cNvGrpSpPr>
                  <a:grpSpLocks noChangeAspect="1"/>
                </p:cNvGrpSpPr>
                <p:nvPr/>
              </p:nvGrpSpPr>
              <p:grpSpPr bwMode="auto">
                <a:xfrm rot="-4304073">
                  <a:off x="2096" y="1552"/>
                  <a:ext cx="87" cy="62"/>
                  <a:chOff x="1054" y="3406"/>
                  <a:chExt cx="677" cy="565"/>
                </a:xfrm>
              </p:grpSpPr>
              <p:sp>
                <p:nvSpPr>
                  <p:cNvPr id="1744" name="Freeform 90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745" name="Freeform 90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746" name="Freeform 91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747" name="Freeform 91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748" name="Freeform 91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749" name="Freeform 91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750" name="Freeform 91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751" name="Freeform 91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752" name="Freeform 91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73" name="Group 917"/>
            <p:cNvGrpSpPr>
              <a:grpSpLocks/>
            </p:cNvGrpSpPr>
            <p:nvPr/>
          </p:nvGrpSpPr>
          <p:grpSpPr bwMode="auto">
            <a:xfrm>
              <a:off x="5145" y="2337"/>
              <a:ext cx="280" cy="454"/>
              <a:chOff x="2868" y="1661"/>
              <a:chExt cx="280" cy="454"/>
            </a:xfrm>
          </p:grpSpPr>
          <p:grpSp>
            <p:nvGrpSpPr>
              <p:cNvPr id="1549" name="Group 918"/>
              <p:cNvGrpSpPr>
                <a:grpSpLocks/>
              </p:cNvGrpSpPr>
              <p:nvPr/>
            </p:nvGrpSpPr>
            <p:grpSpPr bwMode="auto">
              <a:xfrm>
                <a:off x="2868" y="1707"/>
                <a:ext cx="131" cy="298"/>
                <a:chOff x="1815" y="1253"/>
                <a:chExt cx="131" cy="298"/>
              </a:xfrm>
            </p:grpSpPr>
            <p:grpSp>
              <p:nvGrpSpPr>
                <p:cNvPr id="1710" name="Group 919"/>
                <p:cNvGrpSpPr>
                  <a:grpSpLocks noChangeAspect="1"/>
                </p:cNvGrpSpPr>
                <p:nvPr/>
              </p:nvGrpSpPr>
              <p:grpSpPr bwMode="auto">
                <a:xfrm rot="-4304073">
                  <a:off x="1872" y="1265"/>
                  <a:ext cx="86" cy="62"/>
                  <a:chOff x="1054" y="3406"/>
                  <a:chExt cx="677" cy="565"/>
                </a:xfrm>
              </p:grpSpPr>
              <p:sp>
                <p:nvSpPr>
                  <p:cNvPr id="1727" name="Freeform 92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728" name="Freeform 92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729" name="Freeform 92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730" name="Freeform 92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731" name="Freeform 92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732" name="Freeform 92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733" name="Freeform 92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734" name="Freeform 92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735" name="Freeform 92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711" name="Group 929"/>
                <p:cNvGrpSpPr>
                  <a:grpSpLocks noChangeAspect="1"/>
                </p:cNvGrpSpPr>
                <p:nvPr/>
              </p:nvGrpSpPr>
              <p:grpSpPr bwMode="auto">
                <a:xfrm rot="-4304073">
                  <a:off x="1848" y="1337"/>
                  <a:ext cx="87" cy="62"/>
                  <a:chOff x="480" y="3413"/>
                  <a:chExt cx="673" cy="560"/>
                </a:xfrm>
              </p:grpSpPr>
              <p:sp>
                <p:nvSpPr>
                  <p:cNvPr id="1725" name="Freeform 93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726" name="Freeform 93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712" name="Group 932"/>
                <p:cNvGrpSpPr>
                  <a:grpSpLocks noChangeAspect="1"/>
                </p:cNvGrpSpPr>
                <p:nvPr/>
              </p:nvGrpSpPr>
              <p:grpSpPr bwMode="auto">
                <a:xfrm rot="-4304073">
                  <a:off x="1825" y="1406"/>
                  <a:ext cx="87" cy="62"/>
                  <a:chOff x="1054" y="3406"/>
                  <a:chExt cx="677" cy="565"/>
                </a:xfrm>
              </p:grpSpPr>
              <p:sp>
                <p:nvSpPr>
                  <p:cNvPr id="1716" name="Freeform 93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717" name="Freeform 93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718" name="Freeform 93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719" name="Freeform 93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720" name="Freeform 93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721" name="Freeform 93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722" name="Freeform 93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723" name="Freeform 94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724" name="Freeform 94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713" name="Group 942"/>
                <p:cNvGrpSpPr>
                  <a:grpSpLocks noChangeAspect="1"/>
                </p:cNvGrpSpPr>
                <p:nvPr/>
              </p:nvGrpSpPr>
              <p:grpSpPr bwMode="auto">
                <a:xfrm rot="-4304073">
                  <a:off x="1803" y="1477"/>
                  <a:ext cx="86" cy="62"/>
                  <a:chOff x="480" y="3413"/>
                  <a:chExt cx="673" cy="560"/>
                </a:xfrm>
              </p:grpSpPr>
              <p:sp>
                <p:nvSpPr>
                  <p:cNvPr id="1714" name="Freeform 94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715" name="Freeform 94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550" name="Group 945"/>
              <p:cNvGrpSpPr>
                <a:grpSpLocks/>
              </p:cNvGrpSpPr>
              <p:nvPr/>
            </p:nvGrpSpPr>
            <p:grpSpPr bwMode="auto">
              <a:xfrm>
                <a:off x="2945" y="1661"/>
                <a:ext cx="124" cy="309"/>
                <a:chOff x="1998" y="1253"/>
                <a:chExt cx="124" cy="309"/>
              </a:xfrm>
            </p:grpSpPr>
            <p:grpSp>
              <p:nvGrpSpPr>
                <p:cNvPr id="1684" name="Group 946"/>
                <p:cNvGrpSpPr>
                  <a:grpSpLocks noChangeAspect="1"/>
                </p:cNvGrpSpPr>
                <p:nvPr/>
              </p:nvGrpSpPr>
              <p:grpSpPr bwMode="auto">
                <a:xfrm rot="-4350386">
                  <a:off x="2003" y="1418"/>
                  <a:ext cx="90" cy="56"/>
                  <a:chOff x="480" y="3413"/>
                  <a:chExt cx="673" cy="560"/>
                </a:xfrm>
              </p:grpSpPr>
              <p:sp>
                <p:nvSpPr>
                  <p:cNvPr id="1708" name="Freeform 94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709" name="Freeform 94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685" name="Group 949"/>
                <p:cNvGrpSpPr>
                  <a:grpSpLocks noChangeAspect="1"/>
                </p:cNvGrpSpPr>
                <p:nvPr/>
              </p:nvGrpSpPr>
              <p:grpSpPr bwMode="auto">
                <a:xfrm rot="-4350386">
                  <a:off x="2026" y="1343"/>
                  <a:ext cx="91" cy="55"/>
                  <a:chOff x="1054" y="3406"/>
                  <a:chExt cx="677" cy="565"/>
                </a:xfrm>
              </p:grpSpPr>
              <p:sp>
                <p:nvSpPr>
                  <p:cNvPr id="1699" name="Freeform 95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700" name="Freeform 95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701" name="Freeform 95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702" name="Freeform 95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703" name="Freeform 95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704" name="Freeform 95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705" name="Freeform 95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706" name="Freeform 95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707" name="Freeform 95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686" name="Group 959"/>
                <p:cNvGrpSpPr>
                  <a:grpSpLocks noChangeAspect="1"/>
                </p:cNvGrpSpPr>
                <p:nvPr/>
              </p:nvGrpSpPr>
              <p:grpSpPr bwMode="auto">
                <a:xfrm rot="-4350386">
                  <a:off x="1980" y="1488"/>
                  <a:ext cx="92" cy="56"/>
                  <a:chOff x="1054" y="3406"/>
                  <a:chExt cx="677" cy="565"/>
                </a:xfrm>
              </p:grpSpPr>
              <p:sp>
                <p:nvSpPr>
                  <p:cNvPr id="1690" name="Freeform 96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691" name="Freeform 96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692" name="Freeform 96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693" name="Freeform 96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694" name="Freeform 96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695" name="Freeform 96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696" name="Freeform 96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697" name="Freeform 96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698" name="Freeform 96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687" name="Group 969"/>
                <p:cNvGrpSpPr>
                  <a:grpSpLocks noChangeAspect="1"/>
                </p:cNvGrpSpPr>
                <p:nvPr/>
              </p:nvGrpSpPr>
              <p:grpSpPr bwMode="auto">
                <a:xfrm rot="-4350386">
                  <a:off x="2050" y="1270"/>
                  <a:ext cx="90" cy="55"/>
                  <a:chOff x="480" y="3413"/>
                  <a:chExt cx="673" cy="560"/>
                </a:xfrm>
              </p:grpSpPr>
              <p:sp>
                <p:nvSpPr>
                  <p:cNvPr id="1688" name="Freeform 97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689" name="Freeform 97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551" name="Group 972"/>
              <p:cNvGrpSpPr>
                <a:grpSpLocks noChangeAspect="1"/>
              </p:cNvGrpSpPr>
              <p:nvPr/>
            </p:nvGrpSpPr>
            <p:grpSpPr bwMode="auto">
              <a:xfrm>
                <a:off x="2971" y="1707"/>
                <a:ext cx="155" cy="373"/>
                <a:chOff x="932" y="1304"/>
                <a:chExt cx="141" cy="338"/>
              </a:xfrm>
            </p:grpSpPr>
            <p:grpSp>
              <p:nvGrpSpPr>
                <p:cNvPr id="1648" name="Group 973"/>
                <p:cNvGrpSpPr>
                  <a:grpSpLocks noChangeAspect="1"/>
                </p:cNvGrpSpPr>
                <p:nvPr/>
              </p:nvGrpSpPr>
              <p:grpSpPr bwMode="auto">
                <a:xfrm rot="-4304073">
                  <a:off x="1006" y="1315"/>
                  <a:ext cx="78" cy="56"/>
                  <a:chOff x="1054" y="3406"/>
                  <a:chExt cx="677" cy="565"/>
                </a:xfrm>
              </p:grpSpPr>
              <p:sp>
                <p:nvSpPr>
                  <p:cNvPr id="1675" name="Freeform 97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676" name="Freeform 97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677" name="Freeform 97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678" name="Freeform 97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679" name="Freeform 97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680" name="Freeform 97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681" name="Freeform 98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682" name="Freeform 98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683" name="Freeform 98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649" name="Group 983"/>
                <p:cNvGrpSpPr>
                  <a:grpSpLocks noChangeAspect="1"/>
                </p:cNvGrpSpPr>
                <p:nvPr/>
              </p:nvGrpSpPr>
              <p:grpSpPr bwMode="auto">
                <a:xfrm rot="-4304073">
                  <a:off x="984" y="1380"/>
                  <a:ext cx="79" cy="56"/>
                  <a:chOff x="480" y="3413"/>
                  <a:chExt cx="673" cy="560"/>
                </a:xfrm>
              </p:grpSpPr>
              <p:sp>
                <p:nvSpPr>
                  <p:cNvPr id="1673" name="Freeform 98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674" name="Freeform 98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650" name="Group 986"/>
                <p:cNvGrpSpPr>
                  <a:grpSpLocks noChangeAspect="1"/>
                </p:cNvGrpSpPr>
                <p:nvPr/>
              </p:nvGrpSpPr>
              <p:grpSpPr bwMode="auto">
                <a:xfrm rot="-4304073">
                  <a:off x="963" y="1443"/>
                  <a:ext cx="79" cy="56"/>
                  <a:chOff x="1054" y="3406"/>
                  <a:chExt cx="677" cy="565"/>
                </a:xfrm>
              </p:grpSpPr>
              <p:sp>
                <p:nvSpPr>
                  <p:cNvPr id="1664" name="Freeform 98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665" name="Freeform 98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666" name="Freeform 98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667" name="Freeform 99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668" name="Freeform 99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669" name="Freeform 99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670" name="Freeform 99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671" name="Freeform 99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672" name="Freeform 99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651" name="Group 996"/>
                <p:cNvGrpSpPr>
                  <a:grpSpLocks noChangeAspect="1"/>
                </p:cNvGrpSpPr>
                <p:nvPr/>
              </p:nvGrpSpPr>
              <p:grpSpPr bwMode="auto">
                <a:xfrm rot="-4304073">
                  <a:off x="943" y="1507"/>
                  <a:ext cx="78" cy="56"/>
                  <a:chOff x="480" y="3413"/>
                  <a:chExt cx="673" cy="560"/>
                </a:xfrm>
              </p:grpSpPr>
              <p:sp>
                <p:nvSpPr>
                  <p:cNvPr id="1662" name="Freeform 99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663" name="Freeform 99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652" name="Group 999"/>
                <p:cNvGrpSpPr>
                  <a:grpSpLocks noChangeAspect="1"/>
                </p:cNvGrpSpPr>
                <p:nvPr/>
              </p:nvGrpSpPr>
              <p:grpSpPr bwMode="auto">
                <a:xfrm rot="-4304073">
                  <a:off x="920" y="1575"/>
                  <a:ext cx="79" cy="56"/>
                  <a:chOff x="1054" y="3406"/>
                  <a:chExt cx="677" cy="565"/>
                </a:xfrm>
              </p:grpSpPr>
              <p:sp>
                <p:nvSpPr>
                  <p:cNvPr id="1653" name="Freeform 100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654" name="Freeform 100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655" name="Freeform 100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656" name="Freeform 100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657" name="Freeform 100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658" name="Freeform 100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659" name="Freeform 100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660" name="Freeform 100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661" name="Freeform 100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1552" name="Group 1009"/>
              <p:cNvGrpSpPr>
                <a:grpSpLocks/>
              </p:cNvGrpSpPr>
              <p:nvPr/>
            </p:nvGrpSpPr>
            <p:grpSpPr bwMode="auto">
              <a:xfrm>
                <a:off x="2880" y="1706"/>
                <a:ext cx="268" cy="409"/>
                <a:chOff x="2880" y="1207"/>
                <a:chExt cx="268" cy="409"/>
              </a:xfrm>
            </p:grpSpPr>
            <p:grpSp>
              <p:nvGrpSpPr>
                <p:cNvPr id="1553" name="Group 1010"/>
                <p:cNvGrpSpPr>
                  <a:grpSpLocks/>
                </p:cNvGrpSpPr>
                <p:nvPr/>
              </p:nvGrpSpPr>
              <p:grpSpPr bwMode="auto">
                <a:xfrm>
                  <a:off x="2880" y="1207"/>
                  <a:ext cx="126" cy="317"/>
                  <a:chOff x="1655" y="1234"/>
                  <a:chExt cx="126" cy="317"/>
                </a:xfrm>
              </p:grpSpPr>
              <p:grpSp>
                <p:nvGrpSpPr>
                  <p:cNvPr id="1622" name="Group 1011"/>
                  <p:cNvGrpSpPr>
                    <a:grpSpLocks noChangeAspect="1"/>
                  </p:cNvGrpSpPr>
                  <p:nvPr/>
                </p:nvGrpSpPr>
                <p:grpSpPr bwMode="auto">
                  <a:xfrm rot="-4350386">
                    <a:off x="1685" y="1327"/>
                    <a:ext cx="90" cy="56"/>
                    <a:chOff x="480" y="3413"/>
                    <a:chExt cx="673" cy="560"/>
                  </a:xfrm>
                </p:grpSpPr>
                <p:sp>
                  <p:nvSpPr>
                    <p:cNvPr id="1646" name="Freeform 101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647" name="Freeform 101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623" name="Group 1014"/>
                  <p:cNvGrpSpPr>
                    <a:grpSpLocks noChangeAspect="1"/>
                  </p:cNvGrpSpPr>
                  <p:nvPr/>
                </p:nvGrpSpPr>
                <p:grpSpPr bwMode="auto">
                  <a:xfrm rot="-4350386">
                    <a:off x="1708" y="1252"/>
                    <a:ext cx="91" cy="55"/>
                    <a:chOff x="1054" y="3406"/>
                    <a:chExt cx="677" cy="565"/>
                  </a:xfrm>
                </p:grpSpPr>
                <p:sp>
                  <p:nvSpPr>
                    <p:cNvPr id="1637" name="Freeform 101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638" name="Freeform 101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639" name="Freeform 101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640" name="Freeform 101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641" name="Freeform 101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642" name="Freeform 102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643" name="Freeform 102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644" name="Freeform 102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645" name="Freeform 102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624" name="Group 1024"/>
                  <p:cNvGrpSpPr>
                    <a:grpSpLocks noChangeAspect="1"/>
                  </p:cNvGrpSpPr>
                  <p:nvPr/>
                </p:nvGrpSpPr>
                <p:grpSpPr bwMode="auto">
                  <a:xfrm rot="-4350386">
                    <a:off x="1662" y="1397"/>
                    <a:ext cx="92" cy="56"/>
                    <a:chOff x="1054" y="3406"/>
                    <a:chExt cx="677" cy="565"/>
                  </a:xfrm>
                </p:grpSpPr>
                <p:sp>
                  <p:nvSpPr>
                    <p:cNvPr id="1628" name="Freeform 102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629" name="Freeform 102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630" name="Freeform 102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631" name="Freeform 102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632" name="Freeform 102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633" name="Freeform 103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634" name="Freeform 103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635" name="Freeform 103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636" name="Freeform 103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625" name="Group 1034"/>
                  <p:cNvGrpSpPr>
                    <a:grpSpLocks noChangeAspect="1"/>
                  </p:cNvGrpSpPr>
                  <p:nvPr/>
                </p:nvGrpSpPr>
                <p:grpSpPr bwMode="auto">
                  <a:xfrm rot="-4350386">
                    <a:off x="1638" y="1478"/>
                    <a:ext cx="90" cy="55"/>
                    <a:chOff x="480" y="3413"/>
                    <a:chExt cx="673" cy="560"/>
                  </a:xfrm>
                </p:grpSpPr>
                <p:sp>
                  <p:nvSpPr>
                    <p:cNvPr id="1626" name="Freeform 103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627" name="Freeform 103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554" name="Group 1037"/>
                <p:cNvGrpSpPr>
                  <a:grpSpLocks/>
                </p:cNvGrpSpPr>
                <p:nvPr/>
              </p:nvGrpSpPr>
              <p:grpSpPr bwMode="auto">
                <a:xfrm>
                  <a:off x="2926" y="1298"/>
                  <a:ext cx="108" cy="227"/>
                  <a:chOff x="2926" y="1324"/>
                  <a:chExt cx="108" cy="227"/>
                </a:xfrm>
              </p:grpSpPr>
              <p:grpSp>
                <p:nvGrpSpPr>
                  <p:cNvPr id="1606" name="Group 1038"/>
                  <p:cNvGrpSpPr>
                    <a:grpSpLocks noChangeAspect="1"/>
                  </p:cNvGrpSpPr>
                  <p:nvPr/>
                </p:nvGrpSpPr>
                <p:grpSpPr bwMode="auto">
                  <a:xfrm rot="-4304073">
                    <a:off x="2959" y="1337"/>
                    <a:ext cx="87" cy="62"/>
                    <a:chOff x="480" y="3413"/>
                    <a:chExt cx="673" cy="560"/>
                  </a:xfrm>
                </p:grpSpPr>
                <p:sp>
                  <p:nvSpPr>
                    <p:cNvPr id="1620" name="Freeform 103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621" name="Freeform 104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607" name="Group 1041"/>
                  <p:cNvGrpSpPr>
                    <a:grpSpLocks noChangeAspect="1"/>
                  </p:cNvGrpSpPr>
                  <p:nvPr/>
                </p:nvGrpSpPr>
                <p:grpSpPr bwMode="auto">
                  <a:xfrm rot="-4304073">
                    <a:off x="2936" y="1406"/>
                    <a:ext cx="87" cy="62"/>
                    <a:chOff x="1054" y="3406"/>
                    <a:chExt cx="677" cy="565"/>
                  </a:xfrm>
                </p:grpSpPr>
                <p:sp>
                  <p:nvSpPr>
                    <p:cNvPr id="1611" name="Freeform 104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612" name="Freeform 104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613" name="Freeform 104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614" name="Freeform 104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615" name="Freeform 104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616" name="Freeform 104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617" name="Freeform 104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618" name="Freeform 104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619" name="Freeform 105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608" name="Group 1051"/>
                  <p:cNvGrpSpPr>
                    <a:grpSpLocks noChangeAspect="1"/>
                  </p:cNvGrpSpPr>
                  <p:nvPr/>
                </p:nvGrpSpPr>
                <p:grpSpPr bwMode="auto">
                  <a:xfrm rot="-4304073">
                    <a:off x="2914" y="1477"/>
                    <a:ext cx="86" cy="62"/>
                    <a:chOff x="480" y="3413"/>
                    <a:chExt cx="673" cy="560"/>
                  </a:xfrm>
                </p:grpSpPr>
                <p:sp>
                  <p:nvSpPr>
                    <p:cNvPr id="1609" name="Freeform 105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610" name="Freeform 105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555" name="Group 1054"/>
                <p:cNvGrpSpPr>
                  <a:grpSpLocks/>
                </p:cNvGrpSpPr>
                <p:nvPr/>
              </p:nvGrpSpPr>
              <p:grpSpPr bwMode="auto">
                <a:xfrm>
                  <a:off x="3006" y="1239"/>
                  <a:ext cx="101" cy="237"/>
                  <a:chOff x="3016" y="1279"/>
                  <a:chExt cx="101" cy="237"/>
                </a:xfrm>
              </p:grpSpPr>
              <p:grpSp>
                <p:nvGrpSpPr>
                  <p:cNvPr id="1583" name="Group 1055"/>
                  <p:cNvGrpSpPr>
                    <a:grpSpLocks noChangeAspect="1"/>
                  </p:cNvGrpSpPr>
                  <p:nvPr/>
                </p:nvGrpSpPr>
                <p:grpSpPr bwMode="auto">
                  <a:xfrm rot="-4350386">
                    <a:off x="3021" y="1372"/>
                    <a:ext cx="90" cy="56"/>
                    <a:chOff x="480" y="3413"/>
                    <a:chExt cx="673" cy="560"/>
                  </a:xfrm>
                </p:grpSpPr>
                <p:sp>
                  <p:nvSpPr>
                    <p:cNvPr id="1604" name="Freeform 105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605" name="Freeform 105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584" name="Group 1058"/>
                  <p:cNvGrpSpPr>
                    <a:grpSpLocks noChangeAspect="1"/>
                  </p:cNvGrpSpPr>
                  <p:nvPr/>
                </p:nvGrpSpPr>
                <p:grpSpPr bwMode="auto">
                  <a:xfrm rot="-4350386">
                    <a:off x="3044" y="1297"/>
                    <a:ext cx="91" cy="55"/>
                    <a:chOff x="1054" y="3406"/>
                    <a:chExt cx="677" cy="565"/>
                  </a:xfrm>
                </p:grpSpPr>
                <p:sp>
                  <p:nvSpPr>
                    <p:cNvPr id="1595" name="Freeform 105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596" name="Freeform 106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597" name="Freeform 106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598" name="Freeform 106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599" name="Freeform 106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600" name="Freeform 106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601" name="Freeform 106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602" name="Freeform 106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603" name="Freeform 106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585" name="Group 1068"/>
                  <p:cNvGrpSpPr>
                    <a:grpSpLocks noChangeAspect="1"/>
                  </p:cNvGrpSpPr>
                  <p:nvPr/>
                </p:nvGrpSpPr>
                <p:grpSpPr bwMode="auto">
                  <a:xfrm rot="-4350386">
                    <a:off x="2998" y="1442"/>
                    <a:ext cx="92" cy="56"/>
                    <a:chOff x="1054" y="3406"/>
                    <a:chExt cx="677" cy="565"/>
                  </a:xfrm>
                </p:grpSpPr>
                <p:sp>
                  <p:nvSpPr>
                    <p:cNvPr id="1586" name="Freeform 106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587" name="Freeform 107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588" name="Freeform 107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589" name="Freeform 107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590" name="Freeform 107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591" name="Freeform 107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592" name="Freeform 107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593" name="Freeform 107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594" name="Freeform 107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556" name="Group 1078"/>
                <p:cNvGrpSpPr>
                  <a:grpSpLocks/>
                </p:cNvGrpSpPr>
                <p:nvPr/>
              </p:nvGrpSpPr>
              <p:grpSpPr bwMode="auto">
                <a:xfrm>
                  <a:off x="3016" y="1314"/>
                  <a:ext cx="132" cy="302"/>
                  <a:chOff x="2109" y="1324"/>
                  <a:chExt cx="132" cy="302"/>
                </a:xfrm>
              </p:grpSpPr>
              <p:grpSp>
                <p:nvGrpSpPr>
                  <p:cNvPr id="1557" name="Group 1079"/>
                  <p:cNvGrpSpPr>
                    <a:grpSpLocks noChangeAspect="1"/>
                  </p:cNvGrpSpPr>
                  <p:nvPr/>
                </p:nvGrpSpPr>
                <p:grpSpPr bwMode="auto">
                  <a:xfrm rot="-4304073">
                    <a:off x="2166" y="1337"/>
                    <a:ext cx="87" cy="62"/>
                    <a:chOff x="480" y="3413"/>
                    <a:chExt cx="673" cy="560"/>
                  </a:xfrm>
                </p:grpSpPr>
                <p:sp>
                  <p:nvSpPr>
                    <p:cNvPr id="1581" name="Freeform 108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582" name="Freeform 108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558" name="Group 1082"/>
                  <p:cNvGrpSpPr>
                    <a:grpSpLocks noChangeAspect="1"/>
                  </p:cNvGrpSpPr>
                  <p:nvPr/>
                </p:nvGrpSpPr>
                <p:grpSpPr bwMode="auto">
                  <a:xfrm rot="-4304073">
                    <a:off x="2143" y="1406"/>
                    <a:ext cx="87" cy="62"/>
                    <a:chOff x="1054" y="3406"/>
                    <a:chExt cx="677" cy="565"/>
                  </a:xfrm>
                </p:grpSpPr>
                <p:sp>
                  <p:nvSpPr>
                    <p:cNvPr id="1572" name="Freeform 108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573" name="Freeform 108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574" name="Freeform 108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575" name="Freeform 108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576" name="Freeform 108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577" name="Freeform 108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578" name="Freeform 108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579" name="Freeform 109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580" name="Freeform 109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559" name="Group 1092"/>
                  <p:cNvGrpSpPr>
                    <a:grpSpLocks noChangeAspect="1"/>
                  </p:cNvGrpSpPr>
                  <p:nvPr/>
                </p:nvGrpSpPr>
                <p:grpSpPr bwMode="auto">
                  <a:xfrm rot="-4304073">
                    <a:off x="2121" y="1477"/>
                    <a:ext cx="86" cy="62"/>
                    <a:chOff x="480" y="3413"/>
                    <a:chExt cx="673" cy="560"/>
                  </a:xfrm>
                </p:grpSpPr>
                <p:sp>
                  <p:nvSpPr>
                    <p:cNvPr id="1570" name="Freeform 109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571" name="Freeform 109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560" name="Group 1095"/>
                  <p:cNvGrpSpPr>
                    <a:grpSpLocks noChangeAspect="1"/>
                  </p:cNvGrpSpPr>
                  <p:nvPr/>
                </p:nvGrpSpPr>
                <p:grpSpPr bwMode="auto">
                  <a:xfrm rot="-4304073">
                    <a:off x="2096" y="1552"/>
                    <a:ext cx="87" cy="62"/>
                    <a:chOff x="1054" y="3406"/>
                    <a:chExt cx="677" cy="565"/>
                  </a:xfrm>
                </p:grpSpPr>
                <p:sp>
                  <p:nvSpPr>
                    <p:cNvPr id="1561" name="Freeform 109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562" name="Freeform 109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563" name="Freeform 109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564" name="Freeform 109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565" name="Freeform 110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566" name="Freeform 110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567" name="Freeform 110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568" name="Freeform 110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569" name="Freeform 110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nvGrpSpPr>
            <p:cNvPr id="76" name="Group 1105"/>
            <p:cNvGrpSpPr>
              <a:grpSpLocks/>
            </p:cNvGrpSpPr>
            <p:nvPr/>
          </p:nvGrpSpPr>
          <p:grpSpPr bwMode="auto">
            <a:xfrm>
              <a:off x="5190" y="2111"/>
              <a:ext cx="268" cy="409"/>
              <a:chOff x="2880" y="1207"/>
              <a:chExt cx="268" cy="409"/>
            </a:xfrm>
          </p:grpSpPr>
          <p:grpSp>
            <p:nvGrpSpPr>
              <p:cNvPr id="1454" name="Group 1106"/>
              <p:cNvGrpSpPr>
                <a:grpSpLocks/>
              </p:cNvGrpSpPr>
              <p:nvPr/>
            </p:nvGrpSpPr>
            <p:grpSpPr bwMode="auto">
              <a:xfrm>
                <a:off x="2880" y="1207"/>
                <a:ext cx="126" cy="317"/>
                <a:chOff x="1655" y="1234"/>
                <a:chExt cx="126" cy="317"/>
              </a:xfrm>
            </p:grpSpPr>
            <p:grpSp>
              <p:nvGrpSpPr>
                <p:cNvPr id="1523" name="Group 1107"/>
                <p:cNvGrpSpPr>
                  <a:grpSpLocks noChangeAspect="1"/>
                </p:cNvGrpSpPr>
                <p:nvPr/>
              </p:nvGrpSpPr>
              <p:grpSpPr bwMode="auto">
                <a:xfrm rot="-4350386">
                  <a:off x="1685" y="1327"/>
                  <a:ext cx="90" cy="56"/>
                  <a:chOff x="480" y="3413"/>
                  <a:chExt cx="673" cy="560"/>
                </a:xfrm>
              </p:grpSpPr>
              <p:sp>
                <p:nvSpPr>
                  <p:cNvPr id="1547" name="Freeform 110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548" name="Freeform 110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524" name="Group 1110"/>
                <p:cNvGrpSpPr>
                  <a:grpSpLocks noChangeAspect="1"/>
                </p:cNvGrpSpPr>
                <p:nvPr/>
              </p:nvGrpSpPr>
              <p:grpSpPr bwMode="auto">
                <a:xfrm rot="-4350386">
                  <a:off x="1708" y="1252"/>
                  <a:ext cx="91" cy="55"/>
                  <a:chOff x="1054" y="3406"/>
                  <a:chExt cx="677" cy="565"/>
                </a:xfrm>
              </p:grpSpPr>
              <p:sp>
                <p:nvSpPr>
                  <p:cNvPr id="1538" name="Freeform 111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539" name="Freeform 111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540" name="Freeform 111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541" name="Freeform 111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542" name="Freeform 111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543" name="Freeform 111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544" name="Freeform 111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545" name="Freeform 111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546" name="Freeform 111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525" name="Group 1120"/>
                <p:cNvGrpSpPr>
                  <a:grpSpLocks noChangeAspect="1"/>
                </p:cNvGrpSpPr>
                <p:nvPr/>
              </p:nvGrpSpPr>
              <p:grpSpPr bwMode="auto">
                <a:xfrm rot="-4350386">
                  <a:off x="1662" y="1397"/>
                  <a:ext cx="92" cy="56"/>
                  <a:chOff x="1054" y="3406"/>
                  <a:chExt cx="677" cy="565"/>
                </a:xfrm>
              </p:grpSpPr>
              <p:sp>
                <p:nvSpPr>
                  <p:cNvPr id="1529" name="Freeform 112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530" name="Freeform 112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531" name="Freeform 112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532" name="Freeform 112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533" name="Freeform 112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534" name="Freeform 112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535" name="Freeform 112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536" name="Freeform 112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537" name="Freeform 112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526" name="Group 1130"/>
                <p:cNvGrpSpPr>
                  <a:grpSpLocks noChangeAspect="1"/>
                </p:cNvGrpSpPr>
                <p:nvPr/>
              </p:nvGrpSpPr>
              <p:grpSpPr bwMode="auto">
                <a:xfrm rot="-4350386">
                  <a:off x="1638" y="1478"/>
                  <a:ext cx="90" cy="55"/>
                  <a:chOff x="480" y="3413"/>
                  <a:chExt cx="673" cy="560"/>
                </a:xfrm>
              </p:grpSpPr>
              <p:sp>
                <p:nvSpPr>
                  <p:cNvPr id="1527" name="Freeform 113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528" name="Freeform 113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455" name="Group 1133"/>
              <p:cNvGrpSpPr>
                <a:grpSpLocks/>
              </p:cNvGrpSpPr>
              <p:nvPr/>
            </p:nvGrpSpPr>
            <p:grpSpPr bwMode="auto">
              <a:xfrm>
                <a:off x="2926" y="1298"/>
                <a:ext cx="108" cy="227"/>
                <a:chOff x="2926" y="1324"/>
                <a:chExt cx="108" cy="227"/>
              </a:xfrm>
            </p:grpSpPr>
            <p:grpSp>
              <p:nvGrpSpPr>
                <p:cNvPr id="1507" name="Group 1134"/>
                <p:cNvGrpSpPr>
                  <a:grpSpLocks noChangeAspect="1"/>
                </p:cNvGrpSpPr>
                <p:nvPr/>
              </p:nvGrpSpPr>
              <p:grpSpPr bwMode="auto">
                <a:xfrm rot="-4304073">
                  <a:off x="2959" y="1337"/>
                  <a:ext cx="87" cy="62"/>
                  <a:chOff x="480" y="3413"/>
                  <a:chExt cx="673" cy="560"/>
                </a:xfrm>
              </p:grpSpPr>
              <p:sp>
                <p:nvSpPr>
                  <p:cNvPr id="1521" name="Freeform 113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522" name="Freeform 113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508" name="Group 1137"/>
                <p:cNvGrpSpPr>
                  <a:grpSpLocks noChangeAspect="1"/>
                </p:cNvGrpSpPr>
                <p:nvPr/>
              </p:nvGrpSpPr>
              <p:grpSpPr bwMode="auto">
                <a:xfrm rot="-4304073">
                  <a:off x="2936" y="1406"/>
                  <a:ext cx="87" cy="62"/>
                  <a:chOff x="1054" y="3406"/>
                  <a:chExt cx="677" cy="565"/>
                </a:xfrm>
              </p:grpSpPr>
              <p:sp>
                <p:nvSpPr>
                  <p:cNvPr id="1512" name="Freeform 113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513" name="Freeform 113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514" name="Freeform 114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515" name="Freeform 114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516" name="Freeform 114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517" name="Freeform 114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518" name="Freeform 114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519" name="Freeform 114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520" name="Freeform 114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509" name="Group 1147"/>
                <p:cNvGrpSpPr>
                  <a:grpSpLocks noChangeAspect="1"/>
                </p:cNvGrpSpPr>
                <p:nvPr/>
              </p:nvGrpSpPr>
              <p:grpSpPr bwMode="auto">
                <a:xfrm rot="-4304073">
                  <a:off x="2914" y="1477"/>
                  <a:ext cx="86" cy="62"/>
                  <a:chOff x="480" y="3413"/>
                  <a:chExt cx="673" cy="560"/>
                </a:xfrm>
              </p:grpSpPr>
              <p:sp>
                <p:nvSpPr>
                  <p:cNvPr id="1510" name="Freeform 114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511" name="Freeform 114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456" name="Group 1150"/>
              <p:cNvGrpSpPr>
                <a:grpSpLocks/>
              </p:cNvGrpSpPr>
              <p:nvPr/>
            </p:nvGrpSpPr>
            <p:grpSpPr bwMode="auto">
              <a:xfrm>
                <a:off x="3006" y="1239"/>
                <a:ext cx="101" cy="237"/>
                <a:chOff x="3016" y="1279"/>
                <a:chExt cx="101" cy="237"/>
              </a:xfrm>
            </p:grpSpPr>
            <p:grpSp>
              <p:nvGrpSpPr>
                <p:cNvPr id="1484" name="Group 1151"/>
                <p:cNvGrpSpPr>
                  <a:grpSpLocks noChangeAspect="1"/>
                </p:cNvGrpSpPr>
                <p:nvPr/>
              </p:nvGrpSpPr>
              <p:grpSpPr bwMode="auto">
                <a:xfrm rot="-4350386">
                  <a:off x="3021" y="1372"/>
                  <a:ext cx="90" cy="56"/>
                  <a:chOff x="480" y="3413"/>
                  <a:chExt cx="673" cy="560"/>
                </a:xfrm>
              </p:grpSpPr>
              <p:sp>
                <p:nvSpPr>
                  <p:cNvPr id="1505" name="Freeform 115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506" name="Freeform 115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485" name="Group 1154"/>
                <p:cNvGrpSpPr>
                  <a:grpSpLocks noChangeAspect="1"/>
                </p:cNvGrpSpPr>
                <p:nvPr/>
              </p:nvGrpSpPr>
              <p:grpSpPr bwMode="auto">
                <a:xfrm rot="-4350386">
                  <a:off x="3044" y="1297"/>
                  <a:ext cx="91" cy="55"/>
                  <a:chOff x="1054" y="3406"/>
                  <a:chExt cx="677" cy="565"/>
                </a:xfrm>
              </p:grpSpPr>
              <p:sp>
                <p:nvSpPr>
                  <p:cNvPr id="1496" name="Freeform 115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497" name="Freeform 115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498" name="Freeform 115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499" name="Freeform 115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500" name="Freeform 115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501" name="Freeform 116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502" name="Freeform 116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503" name="Freeform 116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504" name="Freeform 116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486" name="Group 1164"/>
                <p:cNvGrpSpPr>
                  <a:grpSpLocks noChangeAspect="1"/>
                </p:cNvGrpSpPr>
                <p:nvPr/>
              </p:nvGrpSpPr>
              <p:grpSpPr bwMode="auto">
                <a:xfrm rot="-4350386">
                  <a:off x="2998" y="1442"/>
                  <a:ext cx="92" cy="56"/>
                  <a:chOff x="1054" y="3406"/>
                  <a:chExt cx="677" cy="565"/>
                </a:xfrm>
              </p:grpSpPr>
              <p:sp>
                <p:nvSpPr>
                  <p:cNvPr id="1487" name="Freeform 116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488" name="Freeform 116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489" name="Freeform 116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490" name="Freeform 116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491" name="Freeform 116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492" name="Freeform 117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493" name="Freeform 117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494" name="Freeform 117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495" name="Freeform 117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457" name="Group 1174"/>
              <p:cNvGrpSpPr>
                <a:grpSpLocks/>
              </p:cNvGrpSpPr>
              <p:nvPr/>
            </p:nvGrpSpPr>
            <p:grpSpPr bwMode="auto">
              <a:xfrm>
                <a:off x="3016" y="1314"/>
                <a:ext cx="132" cy="302"/>
                <a:chOff x="2109" y="1324"/>
                <a:chExt cx="132" cy="302"/>
              </a:xfrm>
            </p:grpSpPr>
            <p:grpSp>
              <p:nvGrpSpPr>
                <p:cNvPr id="1458" name="Group 1175"/>
                <p:cNvGrpSpPr>
                  <a:grpSpLocks noChangeAspect="1"/>
                </p:cNvGrpSpPr>
                <p:nvPr/>
              </p:nvGrpSpPr>
              <p:grpSpPr bwMode="auto">
                <a:xfrm rot="-4304073">
                  <a:off x="2166" y="1337"/>
                  <a:ext cx="87" cy="62"/>
                  <a:chOff x="480" y="3413"/>
                  <a:chExt cx="673" cy="560"/>
                </a:xfrm>
              </p:grpSpPr>
              <p:sp>
                <p:nvSpPr>
                  <p:cNvPr id="1482" name="Freeform 117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483" name="Freeform 117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459" name="Group 1178"/>
                <p:cNvGrpSpPr>
                  <a:grpSpLocks noChangeAspect="1"/>
                </p:cNvGrpSpPr>
                <p:nvPr/>
              </p:nvGrpSpPr>
              <p:grpSpPr bwMode="auto">
                <a:xfrm rot="-4304073">
                  <a:off x="2143" y="1406"/>
                  <a:ext cx="87" cy="62"/>
                  <a:chOff x="1054" y="3406"/>
                  <a:chExt cx="677" cy="565"/>
                </a:xfrm>
              </p:grpSpPr>
              <p:sp>
                <p:nvSpPr>
                  <p:cNvPr id="1473" name="Freeform 117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474" name="Freeform 118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475" name="Freeform 118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476" name="Freeform 118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477" name="Freeform 118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478" name="Freeform 118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479" name="Freeform 118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480" name="Freeform 118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481" name="Freeform 118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460" name="Group 1188"/>
                <p:cNvGrpSpPr>
                  <a:grpSpLocks noChangeAspect="1"/>
                </p:cNvGrpSpPr>
                <p:nvPr/>
              </p:nvGrpSpPr>
              <p:grpSpPr bwMode="auto">
                <a:xfrm rot="-4304073">
                  <a:off x="2121" y="1477"/>
                  <a:ext cx="86" cy="62"/>
                  <a:chOff x="480" y="3413"/>
                  <a:chExt cx="673" cy="560"/>
                </a:xfrm>
              </p:grpSpPr>
              <p:sp>
                <p:nvSpPr>
                  <p:cNvPr id="1471" name="Freeform 118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472" name="Freeform 119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461" name="Group 1191"/>
                <p:cNvGrpSpPr>
                  <a:grpSpLocks noChangeAspect="1"/>
                </p:cNvGrpSpPr>
                <p:nvPr/>
              </p:nvGrpSpPr>
              <p:grpSpPr bwMode="auto">
                <a:xfrm rot="-4304073">
                  <a:off x="2096" y="1552"/>
                  <a:ext cx="87" cy="62"/>
                  <a:chOff x="1054" y="3406"/>
                  <a:chExt cx="677" cy="565"/>
                </a:xfrm>
              </p:grpSpPr>
              <p:sp>
                <p:nvSpPr>
                  <p:cNvPr id="1462" name="Freeform 119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463" name="Freeform 119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464" name="Freeform 119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465" name="Freeform 119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466" name="Freeform 119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467" name="Freeform 119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468" name="Freeform 119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469" name="Freeform 119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470" name="Freeform 120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84" name="Group 1201"/>
            <p:cNvGrpSpPr>
              <a:grpSpLocks/>
            </p:cNvGrpSpPr>
            <p:nvPr/>
          </p:nvGrpSpPr>
          <p:grpSpPr bwMode="auto">
            <a:xfrm>
              <a:off x="5231" y="2156"/>
              <a:ext cx="280" cy="454"/>
              <a:chOff x="2868" y="1661"/>
              <a:chExt cx="280" cy="454"/>
            </a:xfrm>
          </p:grpSpPr>
          <p:grpSp>
            <p:nvGrpSpPr>
              <p:cNvPr id="1267" name="Group 1202"/>
              <p:cNvGrpSpPr>
                <a:grpSpLocks/>
              </p:cNvGrpSpPr>
              <p:nvPr/>
            </p:nvGrpSpPr>
            <p:grpSpPr bwMode="auto">
              <a:xfrm>
                <a:off x="2868" y="1707"/>
                <a:ext cx="131" cy="298"/>
                <a:chOff x="1815" y="1253"/>
                <a:chExt cx="131" cy="298"/>
              </a:xfrm>
            </p:grpSpPr>
            <p:grpSp>
              <p:nvGrpSpPr>
                <p:cNvPr id="1428" name="Group 1203"/>
                <p:cNvGrpSpPr>
                  <a:grpSpLocks noChangeAspect="1"/>
                </p:cNvGrpSpPr>
                <p:nvPr/>
              </p:nvGrpSpPr>
              <p:grpSpPr bwMode="auto">
                <a:xfrm rot="-4304073">
                  <a:off x="1872" y="1265"/>
                  <a:ext cx="86" cy="62"/>
                  <a:chOff x="1054" y="3406"/>
                  <a:chExt cx="677" cy="565"/>
                </a:xfrm>
              </p:grpSpPr>
              <p:sp>
                <p:nvSpPr>
                  <p:cNvPr id="1445" name="Freeform 120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446" name="Freeform 120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447" name="Freeform 120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448" name="Freeform 120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449" name="Freeform 120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450" name="Freeform 120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451" name="Freeform 121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452" name="Freeform 121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453" name="Freeform 121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429" name="Group 1213"/>
                <p:cNvGrpSpPr>
                  <a:grpSpLocks noChangeAspect="1"/>
                </p:cNvGrpSpPr>
                <p:nvPr/>
              </p:nvGrpSpPr>
              <p:grpSpPr bwMode="auto">
                <a:xfrm rot="-4304073">
                  <a:off x="1848" y="1337"/>
                  <a:ext cx="87" cy="62"/>
                  <a:chOff x="480" y="3413"/>
                  <a:chExt cx="673" cy="560"/>
                </a:xfrm>
              </p:grpSpPr>
              <p:sp>
                <p:nvSpPr>
                  <p:cNvPr id="1443" name="Freeform 121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444" name="Freeform 121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430" name="Group 1216"/>
                <p:cNvGrpSpPr>
                  <a:grpSpLocks noChangeAspect="1"/>
                </p:cNvGrpSpPr>
                <p:nvPr/>
              </p:nvGrpSpPr>
              <p:grpSpPr bwMode="auto">
                <a:xfrm rot="-4304073">
                  <a:off x="1825" y="1406"/>
                  <a:ext cx="87" cy="62"/>
                  <a:chOff x="1054" y="3406"/>
                  <a:chExt cx="677" cy="565"/>
                </a:xfrm>
              </p:grpSpPr>
              <p:sp>
                <p:nvSpPr>
                  <p:cNvPr id="1434" name="Freeform 121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435" name="Freeform 121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436" name="Freeform 121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437" name="Freeform 122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438" name="Freeform 122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439" name="Freeform 122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440" name="Freeform 122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441" name="Freeform 122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442" name="Freeform 122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431" name="Group 1226"/>
                <p:cNvGrpSpPr>
                  <a:grpSpLocks noChangeAspect="1"/>
                </p:cNvGrpSpPr>
                <p:nvPr/>
              </p:nvGrpSpPr>
              <p:grpSpPr bwMode="auto">
                <a:xfrm rot="-4304073">
                  <a:off x="1803" y="1477"/>
                  <a:ext cx="86" cy="62"/>
                  <a:chOff x="480" y="3413"/>
                  <a:chExt cx="673" cy="560"/>
                </a:xfrm>
              </p:grpSpPr>
              <p:sp>
                <p:nvSpPr>
                  <p:cNvPr id="1432" name="Freeform 122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433" name="Freeform 122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268" name="Group 1229"/>
              <p:cNvGrpSpPr>
                <a:grpSpLocks/>
              </p:cNvGrpSpPr>
              <p:nvPr/>
            </p:nvGrpSpPr>
            <p:grpSpPr bwMode="auto">
              <a:xfrm>
                <a:off x="2945" y="1661"/>
                <a:ext cx="124" cy="309"/>
                <a:chOff x="1998" y="1253"/>
                <a:chExt cx="124" cy="309"/>
              </a:xfrm>
            </p:grpSpPr>
            <p:grpSp>
              <p:nvGrpSpPr>
                <p:cNvPr id="1402" name="Group 1230"/>
                <p:cNvGrpSpPr>
                  <a:grpSpLocks noChangeAspect="1"/>
                </p:cNvGrpSpPr>
                <p:nvPr/>
              </p:nvGrpSpPr>
              <p:grpSpPr bwMode="auto">
                <a:xfrm rot="-4350386">
                  <a:off x="2003" y="1418"/>
                  <a:ext cx="90" cy="56"/>
                  <a:chOff x="480" y="3413"/>
                  <a:chExt cx="673" cy="560"/>
                </a:xfrm>
              </p:grpSpPr>
              <p:sp>
                <p:nvSpPr>
                  <p:cNvPr id="1426" name="Freeform 123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427" name="Freeform 123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403" name="Group 1233"/>
                <p:cNvGrpSpPr>
                  <a:grpSpLocks noChangeAspect="1"/>
                </p:cNvGrpSpPr>
                <p:nvPr/>
              </p:nvGrpSpPr>
              <p:grpSpPr bwMode="auto">
                <a:xfrm rot="-4350386">
                  <a:off x="2026" y="1343"/>
                  <a:ext cx="91" cy="55"/>
                  <a:chOff x="1054" y="3406"/>
                  <a:chExt cx="677" cy="565"/>
                </a:xfrm>
              </p:grpSpPr>
              <p:sp>
                <p:nvSpPr>
                  <p:cNvPr id="1417" name="Freeform 123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418" name="Freeform 123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419" name="Freeform 123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420" name="Freeform 123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421" name="Freeform 123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422" name="Freeform 123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423" name="Freeform 124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424" name="Freeform 124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425" name="Freeform 124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404" name="Group 1243"/>
                <p:cNvGrpSpPr>
                  <a:grpSpLocks noChangeAspect="1"/>
                </p:cNvGrpSpPr>
                <p:nvPr/>
              </p:nvGrpSpPr>
              <p:grpSpPr bwMode="auto">
                <a:xfrm rot="-4350386">
                  <a:off x="1980" y="1488"/>
                  <a:ext cx="92" cy="56"/>
                  <a:chOff x="1054" y="3406"/>
                  <a:chExt cx="677" cy="565"/>
                </a:xfrm>
              </p:grpSpPr>
              <p:sp>
                <p:nvSpPr>
                  <p:cNvPr id="1408" name="Freeform 124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409" name="Freeform 124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410" name="Freeform 124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411" name="Freeform 124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412" name="Freeform 124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413" name="Freeform 124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414" name="Freeform 125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415" name="Freeform 125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416" name="Freeform 125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405" name="Group 1253"/>
                <p:cNvGrpSpPr>
                  <a:grpSpLocks noChangeAspect="1"/>
                </p:cNvGrpSpPr>
                <p:nvPr/>
              </p:nvGrpSpPr>
              <p:grpSpPr bwMode="auto">
                <a:xfrm rot="-4350386">
                  <a:off x="2050" y="1270"/>
                  <a:ext cx="90" cy="55"/>
                  <a:chOff x="480" y="3413"/>
                  <a:chExt cx="673" cy="560"/>
                </a:xfrm>
              </p:grpSpPr>
              <p:sp>
                <p:nvSpPr>
                  <p:cNvPr id="1406" name="Freeform 125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407" name="Freeform 125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269" name="Group 1256"/>
              <p:cNvGrpSpPr>
                <a:grpSpLocks noChangeAspect="1"/>
              </p:cNvGrpSpPr>
              <p:nvPr/>
            </p:nvGrpSpPr>
            <p:grpSpPr bwMode="auto">
              <a:xfrm>
                <a:off x="2971" y="1707"/>
                <a:ext cx="155" cy="373"/>
                <a:chOff x="932" y="1304"/>
                <a:chExt cx="141" cy="338"/>
              </a:xfrm>
            </p:grpSpPr>
            <p:grpSp>
              <p:nvGrpSpPr>
                <p:cNvPr id="1366" name="Group 1257"/>
                <p:cNvGrpSpPr>
                  <a:grpSpLocks noChangeAspect="1"/>
                </p:cNvGrpSpPr>
                <p:nvPr/>
              </p:nvGrpSpPr>
              <p:grpSpPr bwMode="auto">
                <a:xfrm rot="-4304073">
                  <a:off x="1006" y="1315"/>
                  <a:ext cx="78" cy="56"/>
                  <a:chOff x="1054" y="3406"/>
                  <a:chExt cx="677" cy="565"/>
                </a:xfrm>
              </p:grpSpPr>
              <p:sp>
                <p:nvSpPr>
                  <p:cNvPr id="1393" name="Freeform 125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394" name="Freeform 125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395" name="Freeform 126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396" name="Freeform 126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397" name="Freeform 126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398" name="Freeform 126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399" name="Freeform 126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400" name="Freeform 126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401" name="Freeform 126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367" name="Group 1267"/>
                <p:cNvGrpSpPr>
                  <a:grpSpLocks noChangeAspect="1"/>
                </p:cNvGrpSpPr>
                <p:nvPr/>
              </p:nvGrpSpPr>
              <p:grpSpPr bwMode="auto">
                <a:xfrm rot="-4304073">
                  <a:off x="984" y="1380"/>
                  <a:ext cx="79" cy="56"/>
                  <a:chOff x="480" y="3413"/>
                  <a:chExt cx="673" cy="560"/>
                </a:xfrm>
              </p:grpSpPr>
              <p:sp>
                <p:nvSpPr>
                  <p:cNvPr id="1391" name="Freeform 126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392" name="Freeform 126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368" name="Group 1270"/>
                <p:cNvGrpSpPr>
                  <a:grpSpLocks noChangeAspect="1"/>
                </p:cNvGrpSpPr>
                <p:nvPr/>
              </p:nvGrpSpPr>
              <p:grpSpPr bwMode="auto">
                <a:xfrm rot="-4304073">
                  <a:off x="963" y="1443"/>
                  <a:ext cx="79" cy="56"/>
                  <a:chOff x="1054" y="3406"/>
                  <a:chExt cx="677" cy="565"/>
                </a:xfrm>
              </p:grpSpPr>
              <p:sp>
                <p:nvSpPr>
                  <p:cNvPr id="1382" name="Freeform 127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383" name="Freeform 127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384" name="Freeform 127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385" name="Freeform 127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386" name="Freeform 127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387" name="Freeform 127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388" name="Freeform 127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389" name="Freeform 127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390" name="Freeform 127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369" name="Group 1280"/>
                <p:cNvGrpSpPr>
                  <a:grpSpLocks noChangeAspect="1"/>
                </p:cNvGrpSpPr>
                <p:nvPr/>
              </p:nvGrpSpPr>
              <p:grpSpPr bwMode="auto">
                <a:xfrm rot="-4304073">
                  <a:off x="943" y="1507"/>
                  <a:ext cx="78" cy="56"/>
                  <a:chOff x="480" y="3413"/>
                  <a:chExt cx="673" cy="560"/>
                </a:xfrm>
              </p:grpSpPr>
              <p:sp>
                <p:nvSpPr>
                  <p:cNvPr id="1380" name="Freeform 128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381" name="Freeform 128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370" name="Group 1283"/>
                <p:cNvGrpSpPr>
                  <a:grpSpLocks noChangeAspect="1"/>
                </p:cNvGrpSpPr>
                <p:nvPr/>
              </p:nvGrpSpPr>
              <p:grpSpPr bwMode="auto">
                <a:xfrm rot="-4304073">
                  <a:off x="920" y="1575"/>
                  <a:ext cx="79" cy="56"/>
                  <a:chOff x="1054" y="3406"/>
                  <a:chExt cx="677" cy="565"/>
                </a:xfrm>
              </p:grpSpPr>
              <p:sp>
                <p:nvSpPr>
                  <p:cNvPr id="1371" name="Freeform 128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372" name="Freeform 128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373" name="Freeform 128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374" name="Freeform 128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375" name="Freeform 128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376" name="Freeform 128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377" name="Freeform 129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378" name="Freeform 129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379" name="Freeform 129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1270" name="Group 1293"/>
              <p:cNvGrpSpPr>
                <a:grpSpLocks/>
              </p:cNvGrpSpPr>
              <p:nvPr/>
            </p:nvGrpSpPr>
            <p:grpSpPr bwMode="auto">
              <a:xfrm>
                <a:off x="2880" y="1706"/>
                <a:ext cx="268" cy="409"/>
                <a:chOff x="2880" y="1207"/>
                <a:chExt cx="268" cy="409"/>
              </a:xfrm>
            </p:grpSpPr>
            <p:grpSp>
              <p:nvGrpSpPr>
                <p:cNvPr id="1271" name="Group 1294"/>
                <p:cNvGrpSpPr>
                  <a:grpSpLocks/>
                </p:cNvGrpSpPr>
                <p:nvPr/>
              </p:nvGrpSpPr>
              <p:grpSpPr bwMode="auto">
                <a:xfrm>
                  <a:off x="2880" y="1207"/>
                  <a:ext cx="126" cy="317"/>
                  <a:chOff x="1655" y="1234"/>
                  <a:chExt cx="126" cy="317"/>
                </a:xfrm>
              </p:grpSpPr>
              <p:grpSp>
                <p:nvGrpSpPr>
                  <p:cNvPr id="1340" name="Group 1295"/>
                  <p:cNvGrpSpPr>
                    <a:grpSpLocks noChangeAspect="1"/>
                  </p:cNvGrpSpPr>
                  <p:nvPr/>
                </p:nvGrpSpPr>
                <p:grpSpPr bwMode="auto">
                  <a:xfrm rot="-4350386">
                    <a:off x="1685" y="1327"/>
                    <a:ext cx="90" cy="56"/>
                    <a:chOff x="480" y="3413"/>
                    <a:chExt cx="673" cy="560"/>
                  </a:xfrm>
                </p:grpSpPr>
                <p:sp>
                  <p:nvSpPr>
                    <p:cNvPr id="1364" name="Freeform 129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365" name="Freeform 129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341" name="Group 1298"/>
                  <p:cNvGrpSpPr>
                    <a:grpSpLocks noChangeAspect="1"/>
                  </p:cNvGrpSpPr>
                  <p:nvPr/>
                </p:nvGrpSpPr>
                <p:grpSpPr bwMode="auto">
                  <a:xfrm rot="-4350386">
                    <a:off x="1708" y="1252"/>
                    <a:ext cx="91" cy="55"/>
                    <a:chOff x="1054" y="3406"/>
                    <a:chExt cx="677" cy="565"/>
                  </a:xfrm>
                </p:grpSpPr>
                <p:sp>
                  <p:nvSpPr>
                    <p:cNvPr id="1355" name="Freeform 129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356" name="Freeform 130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357" name="Freeform 130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358" name="Freeform 130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359" name="Freeform 130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360" name="Freeform 130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361" name="Freeform 130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362" name="Freeform 130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363" name="Freeform 130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342" name="Group 1308"/>
                  <p:cNvGrpSpPr>
                    <a:grpSpLocks noChangeAspect="1"/>
                  </p:cNvGrpSpPr>
                  <p:nvPr/>
                </p:nvGrpSpPr>
                <p:grpSpPr bwMode="auto">
                  <a:xfrm rot="-4350386">
                    <a:off x="1662" y="1397"/>
                    <a:ext cx="92" cy="56"/>
                    <a:chOff x="1054" y="3406"/>
                    <a:chExt cx="677" cy="565"/>
                  </a:xfrm>
                </p:grpSpPr>
                <p:sp>
                  <p:nvSpPr>
                    <p:cNvPr id="1346" name="Freeform 130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347" name="Freeform 131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348" name="Freeform 131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349" name="Freeform 131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350" name="Freeform 131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351" name="Freeform 131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352" name="Freeform 131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353" name="Freeform 131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354" name="Freeform 131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343" name="Group 1318"/>
                  <p:cNvGrpSpPr>
                    <a:grpSpLocks noChangeAspect="1"/>
                  </p:cNvGrpSpPr>
                  <p:nvPr/>
                </p:nvGrpSpPr>
                <p:grpSpPr bwMode="auto">
                  <a:xfrm rot="-4350386">
                    <a:off x="1638" y="1478"/>
                    <a:ext cx="90" cy="55"/>
                    <a:chOff x="480" y="3413"/>
                    <a:chExt cx="673" cy="560"/>
                  </a:xfrm>
                </p:grpSpPr>
                <p:sp>
                  <p:nvSpPr>
                    <p:cNvPr id="1344" name="Freeform 131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345" name="Freeform 132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272" name="Group 1321"/>
                <p:cNvGrpSpPr>
                  <a:grpSpLocks/>
                </p:cNvGrpSpPr>
                <p:nvPr/>
              </p:nvGrpSpPr>
              <p:grpSpPr bwMode="auto">
                <a:xfrm>
                  <a:off x="2926" y="1298"/>
                  <a:ext cx="108" cy="227"/>
                  <a:chOff x="2926" y="1324"/>
                  <a:chExt cx="108" cy="227"/>
                </a:xfrm>
              </p:grpSpPr>
              <p:grpSp>
                <p:nvGrpSpPr>
                  <p:cNvPr id="1324" name="Group 1322"/>
                  <p:cNvGrpSpPr>
                    <a:grpSpLocks noChangeAspect="1"/>
                  </p:cNvGrpSpPr>
                  <p:nvPr/>
                </p:nvGrpSpPr>
                <p:grpSpPr bwMode="auto">
                  <a:xfrm rot="-4304073">
                    <a:off x="2959" y="1337"/>
                    <a:ext cx="87" cy="62"/>
                    <a:chOff x="480" y="3413"/>
                    <a:chExt cx="673" cy="560"/>
                  </a:xfrm>
                </p:grpSpPr>
                <p:sp>
                  <p:nvSpPr>
                    <p:cNvPr id="1338" name="Freeform 132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339" name="Freeform 132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325" name="Group 1325"/>
                  <p:cNvGrpSpPr>
                    <a:grpSpLocks noChangeAspect="1"/>
                  </p:cNvGrpSpPr>
                  <p:nvPr/>
                </p:nvGrpSpPr>
                <p:grpSpPr bwMode="auto">
                  <a:xfrm rot="-4304073">
                    <a:off x="2936" y="1406"/>
                    <a:ext cx="87" cy="62"/>
                    <a:chOff x="1054" y="3406"/>
                    <a:chExt cx="677" cy="565"/>
                  </a:xfrm>
                </p:grpSpPr>
                <p:sp>
                  <p:nvSpPr>
                    <p:cNvPr id="1329" name="Freeform 132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330" name="Freeform 132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331" name="Freeform 132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332" name="Freeform 132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333" name="Freeform 133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334" name="Freeform 133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335" name="Freeform 133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336" name="Freeform 133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337" name="Freeform 133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326" name="Group 1335"/>
                  <p:cNvGrpSpPr>
                    <a:grpSpLocks noChangeAspect="1"/>
                  </p:cNvGrpSpPr>
                  <p:nvPr/>
                </p:nvGrpSpPr>
                <p:grpSpPr bwMode="auto">
                  <a:xfrm rot="-4304073">
                    <a:off x="2914" y="1477"/>
                    <a:ext cx="86" cy="62"/>
                    <a:chOff x="480" y="3413"/>
                    <a:chExt cx="673" cy="560"/>
                  </a:xfrm>
                </p:grpSpPr>
                <p:sp>
                  <p:nvSpPr>
                    <p:cNvPr id="1327" name="Freeform 133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328" name="Freeform 133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273" name="Group 1338"/>
                <p:cNvGrpSpPr>
                  <a:grpSpLocks/>
                </p:cNvGrpSpPr>
                <p:nvPr/>
              </p:nvGrpSpPr>
              <p:grpSpPr bwMode="auto">
                <a:xfrm>
                  <a:off x="3006" y="1239"/>
                  <a:ext cx="101" cy="237"/>
                  <a:chOff x="3016" y="1279"/>
                  <a:chExt cx="101" cy="237"/>
                </a:xfrm>
              </p:grpSpPr>
              <p:grpSp>
                <p:nvGrpSpPr>
                  <p:cNvPr id="1301" name="Group 1339"/>
                  <p:cNvGrpSpPr>
                    <a:grpSpLocks noChangeAspect="1"/>
                  </p:cNvGrpSpPr>
                  <p:nvPr/>
                </p:nvGrpSpPr>
                <p:grpSpPr bwMode="auto">
                  <a:xfrm rot="-4350386">
                    <a:off x="3021" y="1372"/>
                    <a:ext cx="90" cy="56"/>
                    <a:chOff x="480" y="3413"/>
                    <a:chExt cx="673" cy="560"/>
                  </a:xfrm>
                </p:grpSpPr>
                <p:sp>
                  <p:nvSpPr>
                    <p:cNvPr id="1322" name="Freeform 134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323" name="Freeform 134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302" name="Group 1342"/>
                  <p:cNvGrpSpPr>
                    <a:grpSpLocks noChangeAspect="1"/>
                  </p:cNvGrpSpPr>
                  <p:nvPr/>
                </p:nvGrpSpPr>
                <p:grpSpPr bwMode="auto">
                  <a:xfrm rot="-4350386">
                    <a:off x="3044" y="1297"/>
                    <a:ext cx="91" cy="55"/>
                    <a:chOff x="1054" y="3406"/>
                    <a:chExt cx="677" cy="565"/>
                  </a:xfrm>
                </p:grpSpPr>
                <p:sp>
                  <p:nvSpPr>
                    <p:cNvPr id="1313" name="Freeform 134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314" name="Freeform 134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315" name="Freeform 134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316" name="Freeform 134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317" name="Freeform 134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318" name="Freeform 134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319" name="Freeform 134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320" name="Freeform 135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321" name="Freeform 135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303" name="Group 1352"/>
                  <p:cNvGrpSpPr>
                    <a:grpSpLocks noChangeAspect="1"/>
                  </p:cNvGrpSpPr>
                  <p:nvPr/>
                </p:nvGrpSpPr>
                <p:grpSpPr bwMode="auto">
                  <a:xfrm rot="-4350386">
                    <a:off x="2998" y="1442"/>
                    <a:ext cx="92" cy="56"/>
                    <a:chOff x="1054" y="3406"/>
                    <a:chExt cx="677" cy="565"/>
                  </a:xfrm>
                </p:grpSpPr>
                <p:sp>
                  <p:nvSpPr>
                    <p:cNvPr id="1304" name="Freeform 135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305" name="Freeform 135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306" name="Freeform 135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307" name="Freeform 135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308" name="Freeform 135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309" name="Freeform 135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310" name="Freeform 135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311" name="Freeform 136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312" name="Freeform 136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274" name="Group 1362"/>
                <p:cNvGrpSpPr>
                  <a:grpSpLocks/>
                </p:cNvGrpSpPr>
                <p:nvPr/>
              </p:nvGrpSpPr>
              <p:grpSpPr bwMode="auto">
                <a:xfrm>
                  <a:off x="3016" y="1314"/>
                  <a:ext cx="132" cy="302"/>
                  <a:chOff x="2109" y="1324"/>
                  <a:chExt cx="132" cy="302"/>
                </a:xfrm>
              </p:grpSpPr>
              <p:grpSp>
                <p:nvGrpSpPr>
                  <p:cNvPr id="1275" name="Group 1363"/>
                  <p:cNvGrpSpPr>
                    <a:grpSpLocks noChangeAspect="1"/>
                  </p:cNvGrpSpPr>
                  <p:nvPr/>
                </p:nvGrpSpPr>
                <p:grpSpPr bwMode="auto">
                  <a:xfrm rot="-4304073">
                    <a:off x="2166" y="1337"/>
                    <a:ext cx="87" cy="62"/>
                    <a:chOff x="480" y="3413"/>
                    <a:chExt cx="673" cy="560"/>
                  </a:xfrm>
                </p:grpSpPr>
                <p:sp>
                  <p:nvSpPr>
                    <p:cNvPr id="1299" name="Freeform 136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300" name="Freeform 136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276" name="Group 1366"/>
                  <p:cNvGrpSpPr>
                    <a:grpSpLocks noChangeAspect="1"/>
                  </p:cNvGrpSpPr>
                  <p:nvPr/>
                </p:nvGrpSpPr>
                <p:grpSpPr bwMode="auto">
                  <a:xfrm rot="-4304073">
                    <a:off x="2143" y="1406"/>
                    <a:ext cx="87" cy="62"/>
                    <a:chOff x="1054" y="3406"/>
                    <a:chExt cx="677" cy="565"/>
                  </a:xfrm>
                </p:grpSpPr>
                <p:sp>
                  <p:nvSpPr>
                    <p:cNvPr id="1290" name="Freeform 136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291" name="Freeform 136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292" name="Freeform 136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293" name="Freeform 137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294" name="Freeform 137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295" name="Freeform 137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296" name="Freeform 137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297" name="Freeform 137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298" name="Freeform 137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277" name="Group 1376"/>
                  <p:cNvGrpSpPr>
                    <a:grpSpLocks noChangeAspect="1"/>
                  </p:cNvGrpSpPr>
                  <p:nvPr/>
                </p:nvGrpSpPr>
                <p:grpSpPr bwMode="auto">
                  <a:xfrm rot="-4304073">
                    <a:off x="2121" y="1477"/>
                    <a:ext cx="86" cy="62"/>
                    <a:chOff x="480" y="3413"/>
                    <a:chExt cx="673" cy="560"/>
                  </a:xfrm>
                </p:grpSpPr>
                <p:sp>
                  <p:nvSpPr>
                    <p:cNvPr id="1288" name="Freeform 137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289" name="Freeform 137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278" name="Group 1379"/>
                  <p:cNvGrpSpPr>
                    <a:grpSpLocks noChangeAspect="1"/>
                  </p:cNvGrpSpPr>
                  <p:nvPr/>
                </p:nvGrpSpPr>
                <p:grpSpPr bwMode="auto">
                  <a:xfrm rot="-4304073">
                    <a:off x="2096" y="1552"/>
                    <a:ext cx="87" cy="62"/>
                    <a:chOff x="1054" y="3406"/>
                    <a:chExt cx="677" cy="565"/>
                  </a:xfrm>
                </p:grpSpPr>
                <p:sp>
                  <p:nvSpPr>
                    <p:cNvPr id="1279" name="Freeform 138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280" name="Freeform 138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281" name="Freeform 138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282" name="Freeform 138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283" name="Freeform 138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284" name="Freeform 138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285" name="Freeform 138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286" name="Freeform 138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287" name="Freeform 138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nvGrpSpPr>
            <p:cNvPr id="85" name="Group 1389"/>
            <p:cNvGrpSpPr>
              <a:grpSpLocks/>
            </p:cNvGrpSpPr>
            <p:nvPr/>
          </p:nvGrpSpPr>
          <p:grpSpPr bwMode="auto">
            <a:xfrm>
              <a:off x="5190" y="2428"/>
              <a:ext cx="268" cy="409"/>
              <a:chOff x="2880" y="1207"/>
              <a:chExt cx="268" cy="409"/>
            </a:xfrm>
          </p:grpSpPr>
          <p:grpSp>
            <p:nvGrpSpPr>
              <p:cNvPr id="1172" name="Group 1390"/>
              <p:cNvGrpSpPr>
                <a:grpSpLocks/>
              </p:cNvGrpSpPr>
              <p:nvPr/>
            </p:nvGrpSpPr>
            <p:grpSpPr bwMode="auto">
              <a:xfrm>
                <a:off x="2880" y="1207"/>
                <a:ext cx="126" cy="317"/>
                <a:chOff x="1655" y="1234"/>
                <a:chExt cx="126" cy="317"/>
              </a:xfrm>
            </p:grpSpPr>
            <p:grpSp>
              <p:nvGrpSpPr>
                <p:cNvPr id="1241" name="Group 1391"/>
                <p:cNvGrpSpPr>
                  <a:grpSpLocks noChangeAspect="1"/>
                </p:cNvGrpSpPr>
                <p:nvPr/>
              </p:nvGrpSpPr>
              <p:grpSpPr bwMode="auto">
                <a:xfrm rot="-4350386">
                  <a:off x="1685" y="1327"/>
                  <a:ext cx="90" cy="56"/>
                  <a:chOff x="480" y="3413"/>
                  <a:chExt cx="673" cy="560"/>
                </a:xfrm>
              </p:grpSpPr>
              <p:sp>
                <p:nvSpPr>
                  <p:cNvPr id="1265" name="Freeform 139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266" name="Freeform 139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242" name="Group 1394"/>
                <p:cNvGrpSpPr>
                  <a:grpSpLocks noChangeAspect="1"/>
                </p:cNvGrpSpPr>
                <p:nvPr/>
              </p:nvGrpSpPr>
              <p:grpSpPr bwMode="auto">
                <a:xfrm rot="-4350386">
                  <a:off x="1708" y="1252"/>
                  <a:ext cx="91" cy="55"/>
                  <a:chOff x="1054" y="3406"/>
                  <a:chExt cx="677" cy="565"/>
                </a:xfrm>
              </p:grpSpPr>
              <p:sp>
                <p:nvSpPr>
                  <p:cNvPr id="1256" name="Freeform 139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257" name="Freeform 139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258" name="Freeform 139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259" name="Freeform 139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260" name="Freeform 139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261" name="Freeform 140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262" name="Freeform 140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263" name="Freeform 140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264" name="Freeform 140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243" name="Group 1404"/>
                <p:cNvGrpSpPr>
                  <a:grpSpLocks noChangeAspect="1"/>
                </p:cNvGrpSpPr>
                <p:nvPr/>
              </p:nvGrpSpPr>
              <p:grpSpPr bwMode="auto">
                <a:xfrm rot="-4350386">
                  <a:off x="1662" y="1397"/>
                  <a:ext cx="92" cy="56"/>
                  <a:chOff x="1054" y="3406"/>
                  <a:chExt cx="677" cy="565"/>
                </a:xfrm>
              </p:grpSpPr>
              <p:sp>
                <p:nvSpPr>
                  <p:cNvPr id="1247" name="Freeform 140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248" name="Freeform 140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249" name="Freeform 140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250" name="Freeform 140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251" name="Freeform 140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252" name="Freeform 141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253" name="Freeform 141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254" name="Freeform 141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255" name="Freeform 141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244" name="Group 1414"/>
                <p:cNvGrpSpPr>
                  <a:grpSpLocks noChangeAspect="1"/>
                </p:cNvGrpSpPr>
                <p:nvPr/>
              </p:nvGrpSpPr>
              <p:grpSpPr bwMode="auto">
                <a:xfrm rot="-4350386">
                  <a:off x="1638" y="1478"/>
                  <a:ext cx="90" cy="55"/>
                  <a:chOff x="480" y="3413"/>
                  <a:chExt cx="673" cy="560"/>
                </a:xfrm>
              </p:grpSpPr>
              <p:sp>
                <p:nvSpPr>
                  <p:cNvPr id="1245" name="Freeform 141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246" name="Freeform 141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173" name="Group 1417"/>
              <p:cNvGrpSpPr>
                <a:grpSpLocks/>
              </p:cNvGrpSpPr>
              <p:nvPr/>
            </p:nvGrpSpPr>
            <p:grpSpPr bwMode="auto">
              <a:xfrm>
                <a:off x="2926" y="1298"/>
                <a:ext cx="108" cy="227"/>
                <a:chOff x="2926" y="1324"/>
                <a:chExt cx="108" cy="227"/>
              </a:xfrm>
            </p:grpSpPr>
            <p:grpSp>
              <p:nvGrpSpPr>
                <p:cNvPr id="1225" name="Group 1418"/>
                <p:cNvGrpSpPr>
                  <a:grpSpLocks noChangeAspect="1"/>
                </p:cNvGrpSpPr>
                <p:nvPr/>
              </p:nvGrpSpPr>
              <p:grpSpPr bwMode="auto">
                <a:xfrm rot="-4304073">
                  <a:off x="2959" y="1337"/>
                  <a:ext cx="87" cy="62"/>
                  <a:chOff x="480" y="3413"/>
                  <a:chExt cx="673" cy="560"/>
                </a:xfrm>
              </p:grpSpPr>
              <p:sp>
                <p:nvSpPr>
                  <p:cNvPr id="1239" name="Freeform 141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240" name="Freeform 142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226" name="Group 1421"/>
                <p:cNvGrpSpPr>
                  <a:grpSpLocks noChangeAspect="1"/>
                </p:cNvGrpSpPr>
                <p:nvPr/>
              </p:nvGrpSpPr>
              <p:grpSpPr bwMode="auto">
                <a:xfrm rot="-4304073">
                  <a:off x="2936" y="1406"/>
                  <a:ext cx="87" cy="62"/>
                  <a:chOff x="1054" y="3406"/>
                  <a:chExt cx="677" cy="565"/>
                </a:xfrm>
              </p:grpSpPr>
              <p:sp>
                <p:nvSpPr>
                  <p:cNvPr id="1230" name="Freeform 142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231" name="Freeform 142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232" name="Freeform 142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233" name="Freeform 142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234" name="Freeform 142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235" name="Freeform 142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236" name="Freeform 142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237" name="Freeform 142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238" name="Freeform 143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227" name="Group 1431"/>
                <p:cNvGrpSpPr>
                  <a:grpSpLocks noChangeAspect="1"/>
                </p:cNvGrpSpPr>
                <p:nvPr/>
              </p:nvGrpSpPr>
              <p:grpSpPr bwMode="auto">
                <a:xfrm rot="-4304073">
                  <a:off x="2914" y="1477"/>
                  <a:ext cx="86" cy="62"/>
                  <a:chOff x="480" y="3413"/>
                  <a:chExt cx="673" cy="560"/>
                </a:xfrm>
              </p:grpSpPr>
              <p:sp>
                <p:nvSpPr>
                  <p:cNvPr id="1228" name="Freeform 143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229" name="Freeform 143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174" name="Group 1434"/>
              <p:cNvGrpSpPr>
                <a:grpSpLocks/>
              </p:cNvGrpSpPr>
              <p:nvPr/>
            </p:nvGrpSpPr>
            <p:grpSpPr bwMode="auto">
              <a:xfrm>
                <a:off x="3006" y="1239"/>
                <a:ext cx="101" cy="237"/>
                <a:chOff x="3016" y="1279"/>
                <a:chExt cx="101" cy="237"/>
              </a:xfrm>
            </p:grpSpPr>
            <p:grpSp>
              <p:nvGrpSpPr>
                <p:cNvPr id="1202" name="Group 1435"/>
                <p:cNvGrpSpPr>
                  <a:grpSpLocks noChangeAspect="1"/>
                </p:cNvGrpSpPr>
                <p:nvPr/>
              </p:nvGrpSpPr>
              <p:grpSpPr bwMode="auto">
                <a:xfrm rot="-4350386">
                  <a:off x="3021" y="1372"/>
                  <a:ext cx="90" cy="56"/>
                  <a:chOff x="480" y="3413"/>
                  <a:chExt cx="673" cy="560"/>
                </a:xfrm>
              </p:grpSpPr>
              <p:sp>
                <p:nvSpPr>
                  <p:cNvPr id="1223" name="Freeform 143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224" name="Freeform 143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203" name="Group 1438"/>
                <p:cNvGrpSpPr>
                  <a:grpSpLocks noChangeAspect="1"/>
                </p:cNvGrpSpPr>
                <p:nvPr/>
              </p:nvGrpSpPr>
              <p:grpSpPr bwMode="auto">
                <a:xfrm rot="-4350386">
                  <a:off x="3044" y="1297"/>
                  <a:ext cx="91" cy="55"/>
                  <a:chOff x="1054" y="3406"/>
                  <a:chExt cx="677" cy="565"/>
                </a:xfrm>
              </p:grpSpPr>
              <p:sp>
                <p:nvSpPr>
                  <p:cNvPr id="1214" name="Freeform 143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215" name="Freeform 144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216" name="Freeform 144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217" name="Freeform 144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218" name="Freeform 144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219" name="Freeform 144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220" name="Freeform 144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221" name="Freeform 144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222" name="Freeform 144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204" name="Group 1448"/>
                <p:cNvGrpSpPr>
                  <a:grpSpLocks noChangeAspect="1"/>
                </p:cNvGrpSpPr>
                <p:nvPr/>
              </p:nvGrpSpPr>
              <p:grpSpPr bwMode="auto">
                <a:xfrm rot="-4350386">
                  <a:off x="2998" y="1442"/>
                  <a:ext cx="92" cy="56"/>
                  <a:chOff x="1054" y="3406"/>
                  <a:chExt cx="677" cy="565"/>
                </a:xfrm>
              </p:grpSpPr>
              <p:sp>
                <p:nvSpPr>
                  <p:cNvPr id="1205" name="Freeform 144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206" name="Freeform 145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207" name="Freeform 145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208" name="Freeform 145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209" name="Freeform 145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210" name="Freeform 145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211" name="Freeform 145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212" name="Freeform 145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213" name="Freeform 145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175" name="Group 1458"/>
              <p:cNvGrpSpPr>
                <a:grpSpLocks/>
              </p:cNvGrpSpPr>
              <p:nvPr/>
            </p:nvGrpSpPr>
            <p:grpSpPr bwMode="auto">
              <a:xfrm>
                <a:off x="3016" y="1314"/>
                <a:ext cx="132" cy="302"/>
                <a:chOff x="2109" y="1324"/>
                <a:chExt cx="132" cy="302"/>
              </a:xfrm>
            </p:grpSpPr>
            <p:grpSp>
              <p:nvGrpSpPr>
                <p:cNvPr id="1176" name="Group 1459"/>
                <p:cNvGrpSpPr>
                  <a:grpSpLocks noChangeAspect="1"/>
                </p:cNvGrpSpPr>
                <p:nvPr/>
              </p:nvGrpSpPr>
              <p:grpSpPr bwMode="auto">
                <a:xfrm rot="-4304073">
                  <a:off x="2166" y="1337"/>
                  <a:ext cx="87" cy="62"/>
                  <a:chOff x="480" y="3413"/>
                  <a:chExt cx="673" cy="560"/>
                </a:xfrm>
              </p:grpSpPr>
              <p:sp>
                <p:nvSpPr>
                  <p:cNvPr id="1200" name="Freeform 146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201" name="Freeform 146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177" name="Group 1462"/>
                <p:cNvGrpSpPr>
                  <a:grpSpLocks noChangeAspect="1"/>
                </p:cNvGrpSpPr>
                <p:nvPr/>
              </p:nvGrpSpPr>
              <p:grpSpPr bwMode="auto">
                <a:xfrm rot="-4304073">
                  <a:off x="2143" y="1406"/>
                  <a:ext cx="87" cy="62"/>
                  <a:chOff x="1054" y="3406"/>
                  <a:chExt cx="677" cy="565"/>
                </a:xfrm>
              </p:grpSpPr>
              <p:sp>
                <p:nvSpPr>
                  <p:cNvPr id="1191" name="Freeform 146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192" name="Freeform 146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193" name="Freeform 146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194" name="Freeform 146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195" name="Freeform 146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196" name="Freeform 146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197" name="Freeform 146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198" name="Freeform 147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199" name="Freeform 147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178" name="Group 1472"/>
                <p:cNvGrpSpPr>
                  <a:grpSpLocks noChangeAspect="1"/>
                </p:cNvGrpSpPr>
                <p:nvPr/>
              </p:nvGrpSpPr>
              <p:grpSpPr bwMode="auto">
                <a:xfrm rot="-4304073">
                  <a:off x="2121" y="1477"/>
                  <a:ext cx="86" cy="62"/>
                  <a:chOff x="480" y="3413"/>
                  <a:chExt cx="673" cy="560"/>
                </a:xfrm>
              </p:grpSpPr>
              <p:sp>
                <p:nvSpPr>
                  <p:cNvPr id="1189" name="Freeform 147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190" name="Freeform 147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179" name="Group 1475"/>
                <p:cNvGrpSpPr>
                  <a:grpSpLocks noChangeAspect="1"/>
                </p:cNvGrpSpPr>
                <p:nvPr/>
              </p:nvGrpSpPr>
              <p:grpSpPr bwMode="auto">
                <a:xfrm rot="-4304073">
                  <a:off x="2096" y="1552"/>
                  <a:ext cx="87" cy="62"/>
                  <a:chOff x="1054" y="3406"/>
                  <a:chExt cx="677" cy="565"/>
                </a:xfrm>
              </p:grpSpPr>
              <p:sp>
                <p:nvSpPr>
                  <p:cNvPr id="1180" name="Freeform 147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181" name="Freeform 147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182" name="Freeform 147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183" name="Freeform 147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184" name="Freeform 148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185" name="Freeform 148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186" name="Freeform 148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187" name="Freeform 148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188" name="Freeform 148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86" name="Group 1485"/>
            <p:cNvGrpSpPr>
              <a:grpSpLocks/>
            </p:cNvGrpSpPr>
            <p:nvPr/>
          </p:nvGrpSpPr>
          <p:grpSpPr bwMode="auto">
            <a:xfrm>
              <a:off x="5231" y="2473"/>
              <a:ext cx="280" cy="454"/>
              <a:chOff x="2868" y="1661"/>
              <a:chExt cx="280" cy="454"/>
            </a:xfrm>
          </p:grpSpPr>
          <p:grpSp>
            <p:nvGrpSpPr>
              <p:cNvPr id="985" name="Group 1486"/>
              <p:cNvGrpSpPr>
                <a:grpSpLocks/>
              </p:cNvGrpSpPr>
              <p:nvPr/>
            </p:nvGrpSpPr>
            <p:grpSpPr bwMode="auto">
              <a:xfrm>
                <a:off x="2868" y="1707"/>
                <a:ext cx="131" cy="298"/>
                <a:chOff x="1815" y="1253"/>
                <a:chExt cx="131" cy="298"/>
              </a:xfrm>
            </p:grpSpPr>
            <p:grpSp>
              <p:nvGrpSpPr>
                <p:cNvPr id="1146" name="Group 1487"/>
                <p:cNvGrpSpPr>
                  <a:grpSpLocks noChangeAspect="1"/>
                </p:cNvGrpSpPr>
                <p:nvPr/>
              </p:nvGrpSpPr>
              <p:grpSpPr bwMode="auto">
                <a:xfrm rot="-4304073">
                  <a:off x="1872" y="1265"/>
                  <a:ext cx="86" cy="62"/>
                  <a:chOff x="1054" y="3406"/>
                  <a:chExt cx="677" cy="565"/>
                </a:xfrm>
              </p:grpSpPr>
              <p:sp>
                <p:nvSpPr>
                  <p:cNvPr id="1163" name="Freeform 148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164" name="Freeform 148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165" name="Freeform 149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166" name="Freeform 149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167" name="Freeform 149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168" name="Freeform 149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169" name="Freeform 149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170" name="Freeform 149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171" name="Freeform 149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147" name="Group 1497"/>
                <p:cNvGrpSpPr>
                  <a:grpSpLocks noChangeAspect="1"/>
                </p:cNvGrpSpPr>
                <p:nvPr/>
              </p:nvGrpSpPr>
              <p:grpSpPr bwMode="auto">
                <a:xfrm rot="-4304073">
                  <a:off x="1848" y="1337"/>
                  <a:ext cx="87" cy="62"/>
                  <a:chOff x="480" y="3413"/>
                  <a:chExt cx="673" cy="560"/>
                </a:xfrm>
              </p:grpSpPr>
              <p:sp>
                <p:nvSpPr>
                  <p:cNvPr id="1161" name="Freeform 149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162" name="Freeform 149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148" name="Group 1500"/>
                <p:cNvGrpSpPr>
                  <a:grpSpLocks noChangeAspect="1"/>
                </p:cNvGrpSpPr>
                <p:nvPr/>
              </p:nvGrpSpPr>
              <p:grpSpPr bwMode="auto">
                <a:xfrm rot="-4304073">
                  <a:off x="1825" y="1406"/>
                  <a:ext cx="87" cy="62"/>
                  <a:chOff x="1054" y="3406"/>
                  <a:chExt cx="677" cy="565"/>
                </a:xfrm>
              </p:grpSpPr>
              <p:sp>
                <p:nvSpPr>
                  <p:cNvPr id="1152" name="Freeform 150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153" name="Freeform 150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154" name="Freeform 150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155" name="Freeform 150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156" name="Freeform 150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157" name="Freeform 150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158" name="Freeform 150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159" name="Freeform 150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160" name="Freeform 150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149" name="Group 1510"/>
                <p:cNvGrpSpPr>
                  <a:grpSpLocks noChangeAspect="1"/>
                </p:cNvGrpSpPr>
                <p:nvPr/>
              </p:nvGrpSpPr>
              <p:grpSpPr bwMode="auto">
                <a:xfrm rot="-4304073">
                  <a:off x="1803" y="1477"/>
                  <a:ext cx="86" cy="62"/>
                  <a:chOff x="480" y="3413"/>
                  <a:chExt cx="673" cy="560"/>
                </a:xfrm>
              </p:grpSpPr>
              <p:sp>
                <p:nvSpPr>
                  <p:cNvPr id="1150" name="Freeform 151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151" name="Freeform 151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986" name="Group 1513"/>
              <p:cNvGrpSpPr>
                <a:grpSpLocks/>
              </p:cNvGrpSpPr>
              <p:nvPr/>
            </p:nvGrpSpPr>
            <p:grpSpPr bwMode="auto">
              <a:xfrm>
                <a:off x="2945" y="1661"/>
                <a:ext cx="124" cy="309"/>
                <a:chOff x="1998" y="1253"/>
                <a:chExt cx="124" cy="309"/>
              </a:xfrm>
            </p:grpSpPr>
            <p:grpSp>
              <p:nvGrpSpPr>
                <p:cNvPr id="1120" name="Group 1514"/>
                <p:cNvGrpSpPr>
                  <a:grpSpLocks noChangeAspect="1"/>
                </p:cNvGrpSpPr>
                <p:nvPr/>
              </p:nvGrpSpPr>
              <p:grpSpPr bwMode="auto">
                <a:xfrm rot="-4350386">
                  <a:off x="2003" y="1418"/>
                  <a:ext cx="90" cy="56"/>
                  <a:chOff x="480" y="3413"/>
                  <a:chExt cx="673" cy="560"/>
                </a:xfrm>
              </p:grpSpPr>
              <p:sp>
                <p:nvSpPr>
                  <p:cNvPr id="1144" name="Freeform 151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145" name="Freeform 151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121" name="Group 1517"/>
                <p:cNvGrpSpPr>
                  <a:grpSpLocks noChangeAspect="1"/>
                </p:cNvGrpSpPr>
                <p:nvPr/>
              </p:nvGrpSpPr>
              <p:grpSpPr bwMode="auto">
                <a:xfrm rot="-4350386">
                  <a:off x="2026" y="1343"/>
                  <a:ext cx="91" cy="55"/>
                  <a:chOff x="1054" y="3406"/>
                  <a:chExt cx="677" cy="565"/>
                </a:xfrm>
              </p:grpSpPr>
              <p:sp>
                <p:nvSpPr>
                  <p:cNvPr id="1135" name="Freeform 151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136" name="Freeform 151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137" name="Freeform 152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138" name="Freeform 152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139" name="Freeform 152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140" name="Freeform 152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141" name="Freeform 152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142" name="Freeform 152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143" name="Freeform 152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122" name="Group 1527"/>
                <p:cNvGrpSpPr>
                  <a:grpSpLocks noChangeAspect="1"/>
                </p:cNvGrpSpPr>
                <p:nvPr/>
              </p:nvGrpSpPr>
              <p:grpSpPr bwMode="auto">
                <a:xfrm rot="-4350386">
                  <a:off x="1980" y="1488"/>
                  <a:ext cx="92" cy="56"/>
                  <a:chOff x="1054" y="3406"/>
                  <a:chExt cx="677" cy="565"/>
                </a:xfrm>
              </p:grpSpPr>
              <p:sp>
                <p:nvSpPr>
                  <p:cNvPr id="1126" name="Freeform 152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127" name="Freeform 152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128" name="Freeform 153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129" name="Freeform 153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130" name="Freeform 153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131" name="Freeform 153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132" name="Freeform 153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133" name="Freeform 153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134" name="Freeform 153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123" name="Group 1537"/>
                <p:cNvGrpSpPr>
                  <a:grpSpLocks noChangeAspect="1"/>
                </p:cNvGrpSpPr>
                <p:nvPr/>
              </p:nvGrpSpPr>
              <p:grpSpPr bwMode="auto">
                <a:xfrm rot="-4350386">
                  <a:off x="2050" y="1270"/>
                  <a:ext cx="90" cy="55"/>
                  <a:chOff x="480" y="3413"/>
                  <a:chExt cx="673" cy="560"/>
                </a:xfrm>
              </p:grpSpPr>
              <p:sp>
                <p:nvSpPr>
                  <p:cNvPr id="1124" name="Freeform 153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125" name="Freeform 153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987" name="Group 1540"/>
              <p:cNvGrpSpPr>
                <a:grpSpLocks noChangeAspect="1"/>
              </p:cNvGrpSpPr>
              <p:nvPr/>
            </p:nvGrpSpPr>
            <p:grpSpPr bwMode="auto">
              <a:xfrm>
                <a:off x="2971" y="1707"/>
                <a:ext cx="155" cy="373"/>
                <a:chOff x="932" y="1304"/>
                <a:chExt cx="141" cy="338"/>
              </a:xfrm>
            </p:grpSpPr>
            <p:grpSp>
              <p:nvGrpSpPr>
                <p:cNvPr id="1084" name="Group 1541"/>
                <p:cNvGrpSpPr>
                  <a:grpSpLocks noChangeAspect="1"/>
                </p:cNvGrpSpPr>
                <p:nvPr/>
              </p:nvGrpSpPr>
              <p:grpSpPr bwMode="auto">
                <a:xfrm rot="-4304073">
                  <a:off x="1006" y="1315"/>
                  <a:ext cx="78" cy="56"/>
                  <a:chOff x="1054" y="3406"/>
                  <a:chExt cx="677" cy="565"/>
                </a:xfrm>
              </p:grpSpPr>
              <p:sp>
                <p:nvSpPr>
                  <p:cNvPr id="1111" name="Freeform 154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112" name="Freeform 154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113" name="Freeform 154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114" name="Freeform 154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115" name="Freeform 154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116" name="Freeform 154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117" name="Freeform 154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118" name="Freeform 154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119" name="Freeform 155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085" name="Group 1551"/>
                <p:cNvGrpSpPr>
                  <a:grpSpLocks noChangeAspect="1"/>
                </p:cNvGrpSpPr>
                <p:nvPr/>
              </p:nvGrpSpPr>
              <p:grpSpPr bwMode="auto">
                <a:xfrm rot="-4304073">
                  <a:off x="984" y="1380"/>
                  <a:ext cx="79" cy="56"/>
                  <a:chOff x="480" y="3413"/>
                  <a:chExt cx="673" cy="560"/>
                </a:xfrm>
              </p:grpSpPr>
              <p:sp>
                <p:nvSpPr>
                  <p:cNvPr id="1109" name="Freeform 155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110" name="Freeform 155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086" name="Group 1554"/>
                <p:cNvGrpSpPr>
                  <a:grpSpLocks noChangeAspect="1"/>
                </p:cNvGrpSpPr>
                <p:nvPr/>
              </p:nvGrpSpPr>
              <p:grpSpPr bwMode="auto">
                <a:xfrm rot="-4304073">
                  <a:off x="963" y="1443"/>
                  <a:ext cx="79" cy="56"/>
                  <a:chOff x="1054" y="3406"/>
                  <a:chExt cx="677" cy="565"/>
                </a:xfrm>
              </p:grpSpPr>
              <p:sp>
                <p:nvSpPr>
                  <p:cNvPr id="1100" name="Freeform 155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101" name="Freeform 155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102" name="Freeform 155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103" name="Freeform 155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104" name="Freeform 155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105" name="Freeform 156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106" name="Freeform 156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107" name="Freeform 156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108" name="Freeform 156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087" name="Group 1564"/>
                <p:cNvGrpSpPr>
                  <a:grpSpLocks noChangeAspect="1"/>
                </p:cNvGrpSpPr>
                <p:nvPr/>
              </p:nvGrpSpPr>
              <p:grpSpPr bwMode="auto">
                <a:xfrm rot="-4304073">
                  <a:off x="943" y="1507"/>
                  <a:ext cx="78" cy="56"/>
                  <a:chOff x="480" y="3413"/>
                  <a:chExt cx="673" cy="560"/>
                </a:xfrm>
              </p:grpSpPr>
              <p:sp>
                <p:nvSpPr>
                  <p:cNvPr id="1098" name="Freeform 156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099" name="Freeform 156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088" name="Group 1567"/>
                <p:cNvGrpSpPr>
                  <a:grpSpLocks noChangeAspect="1"/>
                </p:cNvGrpSpPr>
                <p:nvPr/>
              </p:nvGrpSpPr>
              <p:grpSpPr bwMode="auto">
                <a:xfrm rot="-4304073">
                  <a:off x="920" y="1575"/>
                  <a:ext cx="79" cy="56"/>
                  <a:chOff x="1054" y="3406"/>
                  <a:chExt cx="677" cy="565"/>
                </a:xfrm>
              </p:grpSpPr>
              <p:sp>
                <p:nvSpPr>
                  <p:cNvPr id="1089" name="Freeform 156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090" name="Freeform 156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091" name="Freeform 157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092" name="Freeform 157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093" name="Freeform 157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094" name="Freeform 157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095" name="Freeform 157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096" name="Freeform 157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097" name="Freeform 157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988" name="Group 1577"/>
              <p:cNvGrpSpPr>
                <a:grpSpLocks/>
              </p:cNvGrpSpPr>
              <p:nvPr/>
            </p:nvGrpSpPr>
            <p:grpSpPr bwMode="auto">
              <a:xfrm>
                <a:off x="2880" y="1706"/>
                <a:ext cx="268" cy="409"/>
                <a:chOff x="2880" y="1207"/>
                <a:chExt cx="268" cy="409"/>
              </a:xfrm>
            </p:grpSpPr>
            <p:grpSp>
              <p:nvGrpSpPr>
                <p:cNvPr id="989" name="Group 1578"/>
                <p:cNvGrpSpPr>
                  <a:grpSpLocks/>
                </p:cNvGrpSpPr>
                <p:nvPr/>
              </p:nvGrpSpPr>
              <p:grpSpPr bwMode="auto">
                <a:xfrm>
                  <a:off x="2880" y="1207"/>
                  <a:ext cx="126" cy="317"/>
                  <a:chOff x="1655" y="1234"/>
                  <a:chExt cx="126" cy="317"/>
                </a:xfrm>
              </p:grpSpPr>
              <p:grpSp>
                <p:nvGrpSpPr>
                  <p:cNvPr id="1058" name="Group 1579"/>
                  <p:cNvGrpSpPr>
                    <a:grpSpLocks noChangeAspect="1"/>
                  </p:cNvGrpSpPr>
                  <p:nvPr/>
                </p:nvGrpSpPr>
                <p:grpSpPr bwMode="auto">
                  <a:xfrm rot="-4350386">
                    <a:off x="1685" y="1327"/>
                    <a:ext cx="90" cy="56"/>
                    <a:chOff x="480" y="3413"/>
                    <a:chExt cx="673" cy="560"/>
                  </a:xfrm>
                </p:grpSpPr>
                <p:sp>
                  <p:nvSpPr>
                    <p:cNvPr id="1082" name="Freeform 158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083" name="Freeform 158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059" name="Group 1582"/>
                  <p:cNvGrpSpPr>
                    <a:grpSpLocks noChangeAspect="1"/>
                  </p:cNvGrpSpPr>
                  <p:nvPr/>
                </p:nvGrpSpPr>
                <p:grpSpPr bwMode="auto">
                  <a:xfrm rot="-4350386">
                    <a:off x="1708" y="1252"/>
                    <a:ext cx="91" cy="55"/>
                    <a:chOff x="1054" y="3406"/>
                    <a:chExt cx="677" cy="565"/>
                  </a:xfrm>
                </p:grpSpPr>
                <p:sp>
                  <p:nvSpPr>
                    <p:cNvPr id="1073" name="Freeform 158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074" name="Freeform 158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075" name="Freeform 158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076" name="Freeform 158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077" name="Freeform 158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078" name="Freeform 158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079" name="Freeform 158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080" name="Freeform 159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081" name="Freeform 159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060" name="Group 1592"/>
                  <p:cNvGrpSpPr>
                    <a:grpSpLocks noChangeAspect="1"/>
                  </p:cNvGrpSpPr>
                  <p:nvPr/>
                </p:nvGrpSpPr>
                <p:grpSpPr bwMode="auto">
                  <a:xfrm rot="-4350386">
                    <a:off x="1662" y="1397"/>
                    <a:ext cx="92" cy="56"/>
                    <a:chOff x="1054" y="3406"/>
                    <a:chExt cx="677" cy="565"/>
                  </a:xfrm>
                </p:grpSpPr>
                <p:sp>
                  <p:nvSpPr>
                    <p:cNvPr id="1064" name="Freeform 159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065" name="Freeform 159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066" name="Freeform 159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067" name="Freeform 159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068" name="Freeform 159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069" name="Freeform 159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070" name="Freeform 159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071" name="Freeform 160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072" name="Freeform 160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061" name="Group 1602"/>
                  <p:cNvGrpSpPr>
                    <a:grpSpLocks noChangeAspect="1"/>
                  </p:cNvGrpSpPr>
                  <p:nvPr/>
                </p:nvGrpSpPr>
                <p:grpSpPr bwMode="auto">
                  <a:xfrm rot="-4350386">
                    <a:off x="1638" y="1478"/>
                    <a:ext cx="90" cy="55"/>
                    <a:chOff x="480" y="3413"/>
                    <a:chExt cx="673" cy="560"/>
                  </a:xfrm>
                </p:grpSpPr>
                <p:sp>
                  <p:nvSpPr>
                    <p:cNvPr id="1062" name="Freeform 160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063" name="Freeform 160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990" name="Group 1605"/>
                <p:cNvGrpSpPr>
                  <a:grpSpLocks/>
                </p:cNvGrpSpPr>
                <p:nvPr/>
              </p:nvGrpSpPr>
              <p:grpSpPr bwMode="auto">
                <a:xfrm>
                  <a:off x="2926" y="1298"/>
                  <a:ext cx="108" cy="227"/>
                  <a:chOff x="2926" y="1324"/>
                  <a:chExt cx="108" cy="227"/>
                </a:xfrm>
              </p:grpSpPr>
              <p:grpSp>
                <p:nvGrpSpPr>
                  <p:cNvPr id="1042" name="Group 1606"/>
                  <p:cNvGrpSpPr>
                    <a:grpSpLocks noChangeAspect="1"/>
                  </p:cNvGrpSpPr>
                  <p:nvPr/>
                </p:nvGrpSpPr>
                <p:grpSpPr bwMode="auto">
                  <a:xfrm rot="-4304073">
                    <a:off x="2959" y="1337"/>
                    <a:ext cx="87" cy="62"/>
                    <a:chOff x="480" y="3413"/>
                    <a:chExt cx="673" cy="560"/>
                  </a:xfrm>
                </p:grpSpPr>
                <p:sp>
                  <p:nvSpPr>
                    <p:cNvPr id="1056" name="Freeform 160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057" name="Freeform 160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043" name="Group 1609"/>
                  <p:cNvGrpSpPr>
                    <a:grpSpLocks noChangeAspect="1"/>
                  </p:cNvGrpSpPr>
                  <p:nvPr/>
                </p:nvGrpSpPr>
                <p:grpSpPr bwMode="auto">
                  <a:xfrm rot="-4304073">
                    <a:off x="2936" y="1406"/>
                    <a:ext cx="87" cy="62"/>
                    <a:chOff x="1054" y="3406"/>
                    <a:chExt cx="677" cy="565"/>
                  </a:xfrm>
                </p:grpSpPr>
                <p:sp>
                  <p:nvSpPr>
                    <p:cNvPr id="1047" name="Freeform 161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048" name="Freeform 161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049" name="Freeform 161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050" name="Freeform 161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051" name="Freeform 161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052" name="Freeform 161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053" name="Freeform 161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054" name="Freeform 161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055" name="Freeform 161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044" name="Group 1619"/>
                  <p:cNvGrpSpPr>
                    <a:grpSpLocks noChangeAspect="1"/>
                  </p:cNvGrpSpPr>
                  <p:nvPr/>
                </p:nvGrpSpPr>
                <p:grpSpPr bwMode="auto">
                  <a:xfrm rot="-4304073">
                    <a:off x="2914" y="1477"/>
                    <a:ext cx="86" cy="62"/>
                    <a:chOff x="480" y="3413"/>
                    <a:chExt cx="673" cy="560"/>
                  </a:xfrm>
                </p:grpSpPr>
                <p:sp>
                  <p:nvSpPr>
                    <p:cNvPr id="1045" name="Freeform 162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046" name="Freeform 162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991" name="Group 1622"/>
                <p:cNvGrpSpPr>
                  <a:grpSpLocks/>
                </p:cNvGrpSpPr>
                <p:nvPr/>
              </p:nvGrpSpPr>
              <p:grpSpPr bwMode="auto">
                <a:xfrm>
                  <a:off x="3006" y="1239"/>
                  <a:ext cx="101" cy="237"/>
                  <a:chOff x="3016" y="1279"/>
                  <a:chExt cx="101" cy="237"/>
                </a:xfrm>
              </p:grpSpPr>
              <p:grpSp>
                <p:nvGrpSpPr>
                  <p:cNvPr id="1019" name="Group 1623"/>
                  <p:cNvGrpSpPr>
                    <a:grpSpLocks noChangeAspect="1"/>
                  </p:cNvGrpSpPr>
                  <p:nvPr/>
                </p:nvGrpSpPr>
                <p:grpSpPr bwMode="auto">
                  <a:xfrm rot="-4350386">
                    <a:off x="3021" y="1372"/>
                    <a:ext cx="90" cy="56"/>
                    <a:chOff x="480" y="3413"/>
                    <a:chExt cx="673" cy="560"/>
                  </a:xfrm>
                </p:grpSpPr>
                <p:sp>
                  <p:nvSpPr>
                    <p:cNvPr id="1040" name="Freeform 162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041" name="Freeform 162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020" name="Group 1626"/>
                  <p:cNvGrpSpPr>
                    <a:grpSpLocks noChangeAspect="1"/>
                  </p:cNvGrpSpPr>
                  <p:nvPr/>
                </p:nvGrpSpPr>
                <p:grpSpPr bwMode="auto">
                  <a:xfrm rot="-4350386">
                    <a:off x="3044" y="1297"/>
                    <a:ext cx="91" cy="55"/>
                    <a:chOff x="1054" y="3406"/>
                    <a:chExt cx="677" cy="565"/>
                  </a:xfrm>
                </p:grpSpPr>
                <p:sp>
                  <p:nvSpPr>
                    <p:cNvPr id="1031" name="Freeform 162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032" name="Freeform 162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033" name="Freeform 162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034" name="Freeform 163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035" name="Freeform 163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036" name="Freeform 163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037" name="Freeform 163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038" name="Freeform 163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039" name="Freeform 163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021" name="Group 1636"/>
                  <p:cNvGrpSpPr>
                    <a:grpSpLocks noChangeAspect="1"/>
                  </p:cNvGrpSpPr>
                  <p:nvPr/>
                </p:nvGrpSpPr>
                <p:grpSpPr bwMode="auto">
                  <a:xfrm rot="-4350386">
                    <a:off x="2998" y="1442"/>
                    <a:ext cx="92" cy="56"/>
                    <a:chOff x="1054" y="3406"/>
                    <a:chExt cx="677" cy="565"/>
                  </a:xfrm>
                </p:grpSpPr>
                <p:sp>
                  <p:nvSpPr>
                    <p:cNvPr id="1022" name="Freeform 163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023" name="Freeform 163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024" name="Freeform 163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025" name="Freeform 164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026" name="Freeform 164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027" name="Freeform 164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028" name="Freeform 164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029" name="Freeform 164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030" name="Freeform 164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992" name="Group 1646"/>
                <p:cNvGrpSpPr>
                  <a:grpSpLocks/>
                </p:cNvGrpSpPr>
                <p:nvPr/>
              </p:nvGrpSpPr>
              <p:grpSpPr bwMode="auto">
                <a:xfrm>
                  <a:off x="3016" y="1314"/>
                  <a:ext cx="132" cy="302"/>
                  <a:chOff x="2109" y="1324"/>
                  <a:chExt cx="132" cy="302"/>
                </a:xfrm>
              </p:grpSpPr>
              <p:grpSp>
                <p:nvGrpSpPr>
                  <p:cNvPr id="993" name="Group 1647"/>
                  <p:cNvGrpSpPr>
                    <a:grpSpLocks noChangeAspect="1"/>
                  </p:cNvGrpSpPr>
                  <p:nvPr/>
                </p:nvGrpSpPr>
                <p:grpSpPr bwMode="auto">
                  <a:xfrm rot="-4304073">
                    <a:off x="2166" y="1337"/>
                    <a:ext cx="87" cy="62"/>
                    <a:chOff x="480" y="3413"/>
                    <a:chExt cx="673" cy="560"/>
                  </a:xfrm>
                </p:grpSpPr>
                <p:sp>
                  <p:nvSpPr>
                    <p:cNvPr id="1017" name="Freeform 164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018" name="Freeform 164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994" name="Group 1650"/>
                  <p:cNvGrpSpPr>
                    <a:grpSpLocks noChangeAspect="1"/>
                  </p:cNvGrpSpPr>
                  <p:nvPr/>
                </p:nvGrpSpPr>
                <p:grpSpPr bwMode="auto">
                  <a:xfrm rot="-4304073">
                    <a:off x="2143" y="1406"/>
                    <a:ext cx="87" cy="62"/>
                    <a:chOff x="1054" y="3406"/>
                    <a:chExt cx="677" cy="565"/>
                  </a:xfrm>
                </p:grpSpPr>
                <p:sp>
                  <p:nvSpPr>
                    <p:cNvPr id="1008" name="Freeform 165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009" name="Freeform 165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010" name="Freeform 165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011" name="Freeform 165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012" name="Freeform 165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013" name="Freeform 165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014" name="Freeform 165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015" name="Freeform 165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016" name="Freeform 165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995" name="Group 1660"/>
                  <p:cNvGrpSpPr>
                    <a:grpSpLocks noChangeAspect="1"/>
                  </p:cNvGrpSpPr>
                  <p:nvPr/>
                </p:nvGrpSpPr>
                <p:grpSpPr bwMode="auto">
                  <a:xfrm rot="-4304073">
                    <a:off x="2121" y="1477"/>
                    <a:ext cx="86" cy="62"/>
                    <a:chOff x="480" y="3413"/>
                    <a:chExt cx="673" cy="560"/>
                  </a:xfrm>
                </p:grpSpPr>
                <p:sp>
                  <p:nvSpPr>
                    <p:cNvPr id="1006" name="Freeform 166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007" name="Freeform 166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996" name="Group 1663"/>
                  <p:cNvGrpSpPr>
                    <a:grpSpLocks noChangeAspect="1"/>
                  </p:cNvGrpSpPr>
                  <p:nvPr/>
                </p:nvGrpSpPr>
                <p:grpSpPr bwMode="auto">
                  <a:xfrm rot="-4304073">
                    <a:off x="2096" y="1552"/>
                    <a:ext cx="87" cy="62"/>
                    <a:chOff x="1054" y="3406"/>
                    <a:chExt cx="677" cy="565"/>
                  </a:xfrm>
                </p:grpSpPr>
                <p:sp>
                  <p:nvSpPr>
                    <p:cNvPr id="997" name="Freeform 166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998" name="Freeform 166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999" name="Freeform 166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000" name="Freeform 166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001" name="Freeform 166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002" name="Freeform 166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003" name="Freeform 167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004" name="Freeform 167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005" name="Freeform 167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nvGrpSpPr>
            <p:cNvPr id="89" name="Group 1673"/>
            <p:cNvGrpSpPr>
              <a:grpSpLocks/>
            </p:cNvGrpSpPr>
            <p:nvPr/>
          </p:nvGrpSpPr>
          <p:grpSpPr bwMode="auto">
            <a:xfrm>
              <a:off x="5232" y="2292"/>
              <a:ext cx="268" cy="409"/>
              <a:chOff x="2880" y="1207"/>
              <a:chExt cx="268" cy="409"/>
            </a:xfrm>
          </p:grpSpPr>
          <p:grpSp>
            <p:nvGrpSpPr>
              <p:cNvPr id="890" name="Group 1674"/>
              <p:cNvGrpSpPr>
                <a:grpSpLocks/>
              </p:cNvGrpSpPr>
              <p:nvPr/>
            </p:nvGrpSpPr>
            <p:grpSpPr bwMode="auto">
              <a:xfrm>
                <a:off x="2880" y="1207"/>
                <a:ext cx="126" cy="317"/>
                <a:chOff x="1655" y="1234"/>
                <a:chExt cx="126" cy="317"/>
              </a:xfrm>
            </p:grpSpPr>
            <p:grpSp>
              <p:nvGrpSpPr>
                <p:cNvPr id="959" name="Group 1675"/>
                <p:cNvGrpSpPr>
                  <a:grpSpLocks noChangeAspect="1"/>
                </p:cNvGrpSpPr>
                <p:nvPr/>
              </p:nvGrpSpPr>
              <p:grpSpPr bwMode="auto">
                <a:xfrm rot="-4350386">
                  <a:off x="1685" y="1327"/>
                  <a:ext cx="90" cy="56"/>
                  <a:chOff x="480" y="3413"/>
                  <a:chExt cx="673" cy="560"/>
                </a:xfrm>
              </p:grpSpPr>
              <p:sp>
                <p:nvSpPr>
                  <p:cNvPr id="983" name="Freeform 167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984" name="Freeform 167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960" name="Group 1678"/>
                <p:cNvGrpSpPr>
                  <a:grpSpLocks noChangeAspect="1"/>
                </p:cNvGrpSpPr>
                <p:nvPr/>
              </p:nvGrpSpPr>
              <p:grpSpPr bwMode="auto">
                <a:xfrm rot="-4350386">
                  <a:off x="1708" y="1252"/>
                  <a:ext cx="91" cy="55"/>
                  <a:chOff x="1054" y="3406"/>
                  <a:chExt cx="677" cy="565"/>
                </a:xfrm>
              </p:grpSpPr>
              <p:sp>
                <p:nvSpPr>
                  <p:cNvPr id="974" name="Freeform 167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975" name="Freeform 168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976" name="Freeform 168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977" name="Freeform 168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978" name="Freeform 168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979" name="Freeform 168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980" name="Freeform 168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981" name="Freeform 168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982" name="Freeform 168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961" name="Group 1688"/>
                <p:cNvGrpSpPr>
                  <a:grpSpLocks noChangeAspect="1"/>
                </p:cNvGrpSpPr>
                <p:nvPr/>
              </p:nvGrpSpPr>
              <p:grpSpPr bwMode="auto">
                <a:xfrm rot="-4350386">
                  <a:off x="1662" y="1397"/>
                  <a:ext cx="92" cy="56"/>
                  <a:chOff x="1054" y="3406"/>
                  <a:chExt cx="677" cy="565"/>
                </a:xfrm>
              </p:grpSpPr>
              <p:sp>
                <p:nvSpPr>
                  <p:cNvPr id="965" name="Freeform 168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966" name="Freeform 169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967" name="Freeform 169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968" name="Freeform 169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969" name="Freeform 169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970" name="Freeform 169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971" name="Freeform 169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972" name="Freeform 169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973" name="Freeform 169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962" name="Group 1698"/>
                <p:cNvGrpSpPr>
                  <a:grpSpLocks noChangeAspect="1"/>
                </p:cNvGrpSpPr>
                <p:nvPr/>
              </p:nvGrpSpPr>
              <p:grpSpPr bwMode="auto">
                <a:xfrm rot="-4350386">
                  <a:off x="1638" y="1478"/>
                  <a:ext cx="90" cy="55"/>
                  <a:chOff x="480" y="3413"/>
                  <a:chExt cx="673" cy="560"/>
                </a:xfrm>
              </p:grpSpPr>
              <p:sp>
                <p:nvSpPr>
                  <p:cNvPr id="963" name="Freeform 169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964" name="Freeform 170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891" name="Group 1701"/>
              <p:cNvGrpSpPr>
                <a:grpSpLocks/>
              </p:cNvGrpSpPr>
              <p:nvPr/>
            </p:nvGrpSpPr>
            <p:grpSpPr bwMode="auto">
              <a:xfrm>
                <a:off x="2926" y="1298"/>
                <a:ext cx="108" cy="227"/>
                <a:chOff x="2926" y="1324"/>
                <a:chExt cx="108" cy="227"/>
              </a:xfrm>
            </p:grpSpPr>
            <p:grpSp>
              <p:nvGrpSpPr>
                <p:cNvPr id="943" name="Group 1702"/>
                <p:cNvGrpSpPr>
                  <a:grpSpLocks noChangeAspect="1"/>
                </p:cNvGrpSpPr>
                <p:nvPr/>
              </p:nvGrpSpPr>
              <p:grpSpPr bwMode="auto">
                <a:xfrm rot="-4304073">
                  <a:off x="2959" y="1337"/>
                  <a:ext cx="87" cy="62"/>
                  <a:chOff x="480" y="3413"/>
                  <a:chExt cx="673" cy="560"/>
                </a:xfrm>
              </p:grpSpPr>
              <p:sp>
                <p:nvSpPr>
                  <p:cNvPr id="957" name="Freeform 170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958" name="Freeform 170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944" name="Group 1705"/>
                <p:cNvGrpSpPr>
                  <a:grpSpLocks noChangeAspect="1"/>
                </p:cNvGrpSpPr>
                <p:nvPr/>
              </p:nvGrpSpPr>
              <p:grpSpPr bwMode="auto">
                <a:xfrm rot="-4304073">
                  <a:off x="2936" y="1406"/>
                  <a:ext cx="87" cy="62"/>
                  <a:chOff x="1054" y="3406"/>
                  <a:chExt cx="677" cy="565"/>
                </a:xfrm>
              </p:grpSpPr>
              <p:sp>
                <p:nvSpPr>
                  <p:cNvPr id="948" name="Freeform 170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949" name="Freeform 170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950" name="Freeform 170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951" name="Freeform 170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952" name="Freeform 171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953" name="Freeform 171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954" name="Freeform 171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955" name="Freeform 171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956" name="Freeform 171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945" name="Group 1715"/>
                <p:cNvGrpSpPr>
                  <a:grpSpLocks noChangeAspect="1"/>
                </p:cNvGrpSpPr>
                <p:nvPr/>
              </p:nvGrpSpPr>
              <p:grpSpPr bwMode="auto">
                <a:xfrm rot="-4304073">
                  <a:off x="2914" y="1477"/>
                  <a:ext cx="86" cy="62"/>
                  <a:chOff x="480" y="3413"/>
                  <a:chExt cx="673" cy="560"/>
                </a:xfrm>
              </p:grpSpPr>
              <p:sp>
                <p:nvSpPr>
                  <p:cNvPr id="946" name="Freeform 171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947" name="Freeform 171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892" name="Group 1718"/>
              <p:cNvGrpSpPr>
                <a:grpSpLocks/>
              </p:cNvGrpSpPr>
              <p:nvPr/>
            </p:nvGrpSpPr>
            <p:grpSpPr bwMode="auto">
              <a:xfrm>
                <a:off x="3006" y="1239"/>
                <a:ext cx="101" cy="237"/>
                <a:chOff x="3016" y="1279"/>
                <a:chExt cx="101" cy="237"/>
              </a:xfrm>
            </p:grpSpPr>
            <p:grpSp>
              <p:nvGrpSpPr>
                <p:cNvPr id="920" name="Group 1719"/>
                <p:cNvGrpSpPr>
                  <a:grpSpLocks noChangeAspect="1"/>
                </p:cNvGrpSpPr>
                <p:nvPr/>
              </p:nvGrpSpPr>
              <p:grpSpPr bwMode="auto">
                <a:xfrm rot="-4350386">
                  <a:off x="3021" y="1372"/>
                  <a:ext cx="90" cy="56"/>
                  <a:chOff x="480" y="3413"/>
                  <a:chExt cx="673" cy="560"/>
                </a:xfrm>
              </p:grpSpPr>
              <p:sp>
                <p:nvSpPr>
                  <p:cNvPr id="941" name="Freeform 172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942" name="Freeform 172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921" name="Group 1722"/>
                <p:cNvGrpSpPr>
                  <a:grpSpLocks noChangeAspect="1"/>
                </p:cNvGrpSpPr>
                <p:nvPr/>
              </p:nvGrpSpPr>
              <p:grpSpPr bwMode="auto">
                <a:xfrm rot="-4350386">
                  <a:off x="3044" y="1297"/>
                  <a:ext cx="91" cy="55"/>
                  <a:chOff x="1054" y="3406"/>
                  <a:chExt cx="677" cy="565"/>
                </a:xfrm>
              </p:grpSpPr>
              <p:sp>
                <p:nvSpPr>
                  <p:cNvPr id="932" name="Freeform 172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933" name="Freeform 172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934" name="Freeform 172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935" name="Freeform 172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936" name="Freeform 172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937" name="Freeform 172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938" name="Freeform 172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939" name="Freeform 173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940" name="Freeform 173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922" name="Group 1732"/>
                <p:cNvGrpSpPr>
                  <a:grpSpLocks noChangeAspect="1"/>
                </p:cNvGrpSpPr>
                <p:nvPr/>
              </p:nvGrpSpPr>
              <p:grpSpPr bwMode="auto">
                <a:xfrm rot="-4350386">
                  <a:off x="2998" y="1442"/>
                  <a:ext cx="92" cy="56"/>
                  <a:chOff x="1054" y="3406"/>
                  <a:chExt cx="677" cy="565"/>
                </a:xfrm>
              </p:grpSpPr>
              <p:sp>
                <p:nvSpPr>
                  <p:cNvPr id="923" name="Freeform 173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924" name="Freeform 173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925" name="Freeform 173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926" name="Freeform 173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927" name="Freeform 173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928" name="Freeform 173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929" name="Freeform 173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930" name="Freeform 174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931" name="Freeform 174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893" name="Group 1742"/>
              <p:cNvGrpSpPr>
                <a:grpSpLocks/>
              </p:cNvGrpSpPr>
              <p:nvPr/>
            </p:nvGrpSpPr>
            <p:grpSpPr bwMode="auto">
              <a:xfrm>
                <a:off x="3016" y="1314"/>
                <a:ext cx="132" cy="302"/>
                <a:chOff x="2109" y="1324"/>
                <a:chExt cx="132" cy="302"/>
              </a:xfrm>
            </p:grpSpPr>
            <p:grpSp>
              <p:nvGrpSpPr>
                <p:cNvPr id="894" name="Group 1743"/>
                <p:cNvGrpSpPr>
                  <a:grpSpLocks noChangeAspect="1"/>
                </p:cNvGrpSpPr>
                <p:nvPr/>
              </p:nvGrpSpPr>
              <p:grpSpPr bwMode="auto">
                <a:xfrm rot="-4304073">
                  <a:off x="2166" y="1337"/>
                  <a:ext cx="87" cy="62"/>
                  <a:chOff x="480" y="3413"/>
                  <a:chExt cx="673" cy="560"/>
                </a:xfrm>
              </p:grpSpPr>
              <p:sp>
                <p:nvSpPr>
                  <p:cNvPr id="918" name="Freeform 174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919" name="Freeform 174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895" name="Group 1746"/>
                <p:cNvGrpSpPr>
                  <a:grpSpLocks noChangeAspect="1"/>
                </p:cNvGrpSpPr>
                <p:nvPr/>
              </p:nvGrpSpPr>
              <p:grpSpPr bwMode="auto">
                <a:xfrm rot="-4304073">
                  <a:off x="2143" y="1406"/>
                  <a:ext cx="87" cy="62"/>
                  <a:chOff x="1054" y="3406"/>
                  <a:chExt cx="677" cy="565"/>
                </a:xfrm>
              </p:grpSpPr>
              <p:sp>
                <p:nvSpPr>
                  <p:cNvPr id="909" name="Freeform 174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910" name="Freeform 174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911" name="Freeform 174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912" name="Freeform 175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913" name="Freeform 175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914" name="Freeform 175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915" name="Freeform 175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916" name="Freeform 175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917" name="Freeform 175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896" name="Group 1756"/>
                <p:cNvGrpSpPr>
                  <a:grpSpLocks noChangeAspect="1"/>
                </p:cNvGrpSpPr>
                <p:nvPr/>
              </p:nvGrpSpPr>
              <p:grpSpPr bwMode="auto">
                <a:xfrm rot="-4304073">
                  <a:off x="2121" y="1477"/>
                  <a:ext cx="86" cy="62"/>
                  <a:chOff x="480" y="3413"/>
                  <a:chExt cx="673" cy="560"/>
                </a:xfrm>
              </p:grpSpPr>
              <p:sp>
                <p:nvSpPr>
                  <p:cNvPr id="907" name="Freeform 175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908" name="Freeform 175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897" name="Group 1759"/>
                <p:cNvGrpSpPr>
                  <a:grpSpLocks noChangeAspect="1"/>
                </p:cNvGrpSpPr>
                <p:nvPr/>
              </p:nvGrpSpPr>
              <p:grpSpPr bwMode="auto">
                <a:xfrm rot="-4304073">
                  <a:off x="2096" y="1552"/>
                  <a:ext cx="87" cy="62"/>
                  <a:chOff x="1054" y="3406"/>
                  <a:chExt cx="677" cy="565"/>
                </a:xfrm>
              </p:grpSpPr>
              <p:sp>
                <p:nvSpPr>
                  <p:cNvPr id="898" name="Freeform 176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899" name="Freeform 176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900" name="Freeform 176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901" name="Freeform 176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902" name="Freeform 176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903" name="Freeform 176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904" name="Freeform 176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905" name="Freeform 176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906" name="Freeform 176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90" name="Group 1769"/>
            <p:cNvGrpSpPr>
              <a:grpSpLocks/>
            </p:cNvGrpSpPr>
            <p:nvPr/>
          </p:nvGrpSpPr>
          <p:grpSpPr bwMode="auto">
            <a:xfrm>
              <a:off x="5273" y="2337"/>
              <a:ext cx="280" cy="454"/>
              <a:chOff x="2868" y="1661"/>
              <a:chExt cx="280" cy="454"/>
            </a:xfrm>
          </p:grpSpPr>
          <p:grpSp>
            <p:nvGrpSpPr>
              <p:cNvPr id="703" name="Group 1770"/>
              <p:cNvGrpSpPr>
                <a:grpSpLocks/>
              </p:cNvGrpSpPr>
              <p:nvPr/>
            </p:nvGrpSpPr>
            <p:grpSpPr bwMode="auto">
              <a:xfrm>
                <a:off x="2868" y="1707"/>
                <a:ext cx="131" cy="298"/>
                <a:chOff x="1815" y="1253"/>
                <a:chExt cx="131" cy="298"/>
              </a:xfrm>
            </p:grpSpPr>
            <p:grpSp>
              <p:nvGrpSpPr>
                <p:cNvPr id="864" name="Group 1771"/>
                <p:cNvGrpSpPr>
                  <a:grpSpLocks noChangeAspect="1"/>
                </p:cNvGrpSpPr>
                <p:nvPr/>
              </p:nvGrpSpPr>
              <p:grpSpPr bwMode="auto">
                <a:xfrm rot="-4304073">
                  <a:off x="1872" y="1265"/>
                  <a:ext cx="86" cy="62"/>
                  <a:chOff x="1054" y="3406"/>
                  <a:chExt cx="677" cy="565"/>
                </a:xfrm>
              </p:grpSpPr>
              <p:sp>
                <p:nvSpPr>
                  <p:cNvPr id="881" name="Freeform 177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882" name="Freeform 177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883" name="Freeform 177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884" name="Freeform 177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885" name="Freeform 177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886" name="Freeform 177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887" name="Freeform 177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888" name="Freeform 177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889" name="Freeform 178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865" name="Group 1781"/>
                <p:cNvGrpSpPr>
                  <a:grpSpLocks noChangeAspect="1"/>
                </p:cNvGrpSpPr>
                <p:nvPr/>
              </p:nvGrpSpPr>
              <p:grpSpPr bwMode="auto">
                <a:xfrm rot="-4304073">
                  <a:off x="1848" y="1337"/>
                  <a:ext cx="87" cy="62"/>
                  <a:chOff x="480" y="3413"/>
                  <a:chExt cx="673" cy="560"/>
                </a:xfrm>
              </p:grpSpPr>
              <p:sp>
                <p:nvSpPr>
                  <p:cNvPr id="879" name="Freeform 178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880" name="Freeform 178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866" name="Group 1784"/>
                <p:cNvGrpSpPr>
                  <a:grpSpLocks noChangeAspect="1"/>
                </p:cNvGrpSpPr>
                <p:nvPr/>
              </p:nvGrpSpPr>
              <p:grpSpPr bwMode="auto">
                <a:xfrm rot="-4304073">
                  <a:off x="1825" y="1406"/>
                  <a:ext cx="87" cy="62"/>
                  <a:chOff x="1054" y="3406"/>
                  <a:chExt cx="677" cy="565"/>
                </a:xfrm>
              </p:grpSpPr>
              <p:sp>
                <p:nvSpPr>
                  <p:cNvPr id="870" name="Freeform 178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871" name="Freeform 178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872" name="Freeform 178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873" name="Freeform 178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874" name="Freeform 178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875" name="Freeform 179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876" name="Freeform 179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877" name="Freeform 179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878" name="Freeform 179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867" name="Group 1794"/>
                <p:cNvGrpSpPr>
                  <a:grpSpLocks noChangeAspect="1"/>
                </p:cNvGrpSpPr>
                <p:nvPr/>
              </p:nvGrpSpPr>
              <p:grpSpPr bwMode="auto">
                <a:xfrm rot="-4304073">
                  <a:off x="1803" y="1477"/>
                  <a:ext cx="86" cy="62"/>
                  <a:chOff x="480" y="3413"/>
                  <a:chExt cx="673" cy="560"/>
                </a:xfrm>
              </p:grpSpPr>
              <p:sp>
                <p:nvSpPr>
                  <p:cNvPr id="868" name="Freeform 179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869" name="Freeform 179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704" name="Group 1797"/>
              <p:cNvGrpSpPr>
                <a:grpSpLocks/>
              </p:cNvGrpSpPr>
              <p:nvPr/>
            </p:nvGrpSpPr>
            <p:grpSpPr bwMode="auto">
              <a:xfrm>
                <a:off x="2945" y="1661"/>
                <a:ext cx="124" cy="309"/>
                <a:chOff x="1998" y="1253"/>
                <a:chExt cx="124" cy="309"/>
              </a:xfrm>
            </p:grpSpPr>
            <p:grpSp>
              <p:nvGrpSpPr>
                <p:cNvPr id="838" name="Group 1798"/>
                <p:cNvGrpSpPr>
                  <a:grpSpLocks noChangeAspect="1"/>
                </p:cNvGrpSpPr>
                <p:nvPr/>
              </p:nvGrpSpPr>
              <p:grpSpPr bwMode="auto">
                <a:xfrm rot="-4350386">
                  <a:off x="2003" y="1418"/>
                  <a:ext cx="90" cy="56"/>
                  <a:chOff x="480" y="3413"/>
                  <a:chExt cx="673" cy="560"/>
                </a:xfrm>
              </p:grpSpPr>
              <p:sp>
                <p:nvSpPr>
                  <p:cNvPr id="862" name="Freeform 179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863" name="Freeform 180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839" name="Group 1801"/>
                <p:cNvGrpSpPr>
                  <a:grpSpLocks noChangeAspect="1"/>
                </p:cNvGrpSpPr>
                <p:nvPr/>
              </p:nvGrpSpPr>
              <p:grpSpPr bwMode="auto">
                <a:xfrm rot="-4350386">
                  <a:off x="2026" y="1343"/>
                  <a:ext cx="91" cy="55"/>
                  <a:chOff x="1054" y="3406"/>
                  <a:chExt cx="677" cy="565"/>
                </a:xfrm>
              </p:grpSpPr>
              <p:sp>
                <p:nvSpPr>
                  <p:cNvPr id="853" name="Freeform 180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854" name="Freeform 180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855" name="Freeform 180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856" name="Freeform 180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857" name="Freeform 180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858" name="Freeform 180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859" name="Freeform 180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860" name="Freeform 180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861" name="Freeform 181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840" name="Group 1811"/>
                <p:cNvGrpSpPr>
                  <a:grpSpLocks noChangeAspect="1"/>
                </p:cNvGrpSpPr>
                <p:nvPr/>
              </p:nvGrpSpPr>
              <p:grpSpPr bwMode="auto">
                <a:xfrm rot="-4350386">
                  <a:off x="1980" y="1488"/>
                  <a:ext cx="92" cy="56"/>
                  <a:chOff x="1054" y="3406"/>
                  <a:chExt cx="677" cy="565"/>
                </a:xfrm>
              </p:grpSpPr>
              <p:sp>
                <p:nvSpPr>
                  <p:cNvPr id="844" name="Freeform 181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845" name="Freeform 181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846" name="Freeform 181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847" name="Freeform 181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848" name="Freeform 181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849" name="Freeform 181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850" name="Freeform 181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851" name="Freeform 181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852" name="Freeform 182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841" name="Group 1821"/>
                <p:cNvGrpSpPr>
                  <a:grpSpLocks noChangeAspect="1"/>
                </p:cNvGrpSpPr>
                <p:nvPr/>
              </p:nvGrpSpPr>
              <p:grpSpPr bwMode="auto">
                <a:xfrm rot="-4350386">
                  <a:off x="2050" y="1270"/>
                  <a:ext cx="90" cy="55"/>
                  <a:chOff x="480" y="3413"/>
                  <a:chExt cx="673" cy="560"/>
                </a:xfrm>
              </p:grpSpPr>
              <p:sp>
                <p:nvSpPr>
                  <p:cNvPr id="842" name="Freeform 182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843" name="Freeform 182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705" name="Group 1824"/>
              <p:cNvGrpSpPr>
                <a:grpSpLocks noChangeAspect="1"/>
              </p:cNvGrpSpPr>
              <p:nvPr/>
            </p:nvGrpSpPr>
            <p:grpSpPr bwMode="auto">
              <a:xfrm>
                <a:off x="2971" y="1707"/>
                <a:ext cx="155" cy="373"/>
                <a:chOff x="932" y="1304"/>
                <a:chExt cx="141" cy="338"/>
              </a:xfrm>
            </p:grpSpPr>
            <p:grpSp>
              <p:nvGrpSpPr>
                <p:cNvPr id="802" name="Group 1825"/>
                <p:cNvGrpSpPr>
                  <a:grpSpLocks noChangeAspect="1"/>
                </p:cNvGrpSpPr>
                <p:nvPr/>
              </p:nvGrpSpPr>
              <p:grpSpPr bwMode="auto">
                <a:xfrm rot="-4304073">
                  <a:off x="1006" y="1315"/>
                  <a:ext cx="78" cy="56"/>
                  <a:chOff x="1054" y="3406"/>
                  <a:chExt cx="677" cy="565"/>
                </a:xfrm>
              </p:grpSpPr>
              <p:sp>
                <p:nvSpPr>
                  <p:cNvPr id="829" name="Freeform 182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830" name="Freeform 182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831" name="Freeform 182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832" name="Freeform 182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833" name="Freeform 183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834" name="Freeform 183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835" name="Freeform 183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836" name="Freeform 183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837" name="Freeform 183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803" name="Group 1835"/>
                <p:cNvGrpSpPr>
                  <a:grpSpLocks noChangeAspect="1"/>
                </p:cNvGrpSpPr>
                <p:nvPr/>
              </p:nvGrpSpPr>
              <p:grpSpPr bwMode="auto">
                <a:xfrm rot="-4304073">
                  <a:off x="984" y="1380"/>
                  <a:ext cx="79" cy="56"/>
                  <a:chOff x="480" y="3413"/>
                  <a:chExt cx="673" cy="560"/>
                </a:xfrm>
              </p:grpSpPr>
              <p:sp>
                <p:nvSpPr>
                  <p:cNvPr id="827" name="Freeform 183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828" name="Freeform 183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804" name="Group 1838"/>
                <p:cNvGrpSpPr>
                  <a:grpSpLocks noChangeAspect="1"/>
                </p:cNvGrpSpPr>
                <p:nvPr/>
              </p:nvGrpSpPr>
              <p:grpSpPr bwMode="auto">
                <a:xfrm rot="-4304073">
                  <a:off x="963" y="1443"/>
                  <a:ext cx="79" cy="56"/>
                  <a:chOff x="1054" y="3406"/>
                  <a:chExt cx="677" cy="565"/>
                </a:xfrm>
              </p:grpSpPr>
              <p:sp>
                <p:nvSpPr>
                  <p:cNvPr id="818" name="Freeform 183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819" name="Freeform 184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820" name="Freeform 184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821" name="Freeform 184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822" name="Freeform 184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823" name="Freeform 184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824" name="Freeform 184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825" name="Freeform 184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826" name="Freeform 184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805" name="Group 1848"/>
                <p:cNvGrpSpPr>
                  <a:grpSpLocks noChangeAspect="1"/>
                </p:cNvGrpSpPr>
                <p:nvPr/>
              </p:nvGrpSpPr>
              <p:grpSpPr bwMode="auto">
                <a:xfrm rot="-4304073">
                  <a:off x="943" y="1507"/>
                  <a:ext cx="78" cy="56"/>
                  <a:chOff x="480" y="3413"/>
                  <a:chExt cx="673" cy="560"/>
                </a:xfrm>
              </p:grpSpPr>
              <p:sp>
                <p:nvSpPr>
                  <p:cNvPr id="816" name="Freeform 184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817" name="Freeform 185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806" name="Group 1851"/>
                <p:cNvGrpSpPr>
                  <a:grpSpLocks noChangeAspect="1"/>
                </p:cNvGrpSpPr>
                <p:nvPr/>
              </p:nvGrpSpPr>
              <p:grpSpPr bwMode="auto">
                <a:xfrm rot="-4304073">
                  <a:off x="920" y="1575"/>
                  <a:ext cx="79" cy="56"/>
                  <a:chOff x="1054" y="3406"/>
                  <a:chExt cx="677" cy="565"/>
                </a:xfrm>
              </p:grpSpPr>
              <p:sp>
                <p:nvSpPr>
                  <p:cNvPr id="807" name="Freeform 185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808" name="Freeform 185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809" name="Freeform 185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810" name="Freeform 185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811" name="Freeform 185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812" name="Freeform 185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813" name="Freeform 185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814" name="Freeform 185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815" name="Freeform 186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706" name="Group 1861"/>
              <p:cNvGrpSpPr>
                <a:grpSpLocks/>
              </p:cNvGrpSpPr>
              <p:nvPr/>
            </p:nvGrpSpPr>
            <p:grpSpPr bwMode="auto">
              <a:xfrm>
                <a:off x="2880" y="1706"/>
                <a:ext cx="268" cy="409"/>
                <a:chOff x="2880" y="1207"/>
                <a:chExt cx="268" cy="409"/>
              </a:xfrm>
            </p:grpSpPr>
            <p:grpSp>
              <p:nvGrpSpPr>
                <p:cNvPr id="707" name="Group 1862"/>
                <p:cNvGrpSpPr>
                  <a:grpSpLocks/>
                </p:cNvGrpSpPr>
                <p:nvPr/>
              </p:nvGrpSpPr>
              <p:grpSpPr bwMode="auto">
                <a:xfrm>
                  <a:off x="2880" y="1207"/>
                  <a:ext cx="126" cy="317"/>
                  <a:chOff x="1655" y="1234"/>
                  <a:chExt cx="126" cy="317"/>
                </a:xfrm>
              </p:grpSpPr>
              <p:grpSp>
                <p:nvGrpSpPr>
                  <p:cNvPr id="776" name="Group 1863"/>
                  <p:cNvGrpSpPr>
                    <a:grpSpLocks noChangeAspect="1"/>
                  </p:cNvGrpSpPr>
                  <p:nvPr/>
                </p:nvGrpSpPr>
                <p:grpSpPr bwMode="auto">
                  <a:xfrm rot="-4350386">
                    <a:off x="1685" y="1327"/>
                    <a:ext cx="90" cy="56"/>
                    <a:chOff x="480" y="3413"/>
                    <a:chExt cx="673" cy="560"/>
                  </a:xfrm>
                </p:grpSpPr>
                <p:sp>
                  <p:nvSpPr>
                    <p:cNvPr id="800" name="Freeform 186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801" name="Freeform 186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777" name="Group 1866"/>
                  <p:cNvGrpSpPr>
                    <a:grpSpLocks noChangeAspect="1"/>
                  </p:cNvGrpSpPr>
                  <p:nvPr/>
                </p:nvGrpSpPr>
                <p:grpSpPr bwMode="auto">
                  <a:xfrm rot="-4350386">
                    <a:off x="1708" y="1252"/>
                    <a:ext cx="91" cy="55"/>
                    <a:chOff x="1054" y="3406"/>
                    <a:chExt cx="677" cy="565"/>
                  </a:xfrm>
                </p:grpSpPr>
                <p:sp>
                  <p:nvSpPr>
                    <p:cNvPr id="791" name="Freeform 186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792" name="Freeform 186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793" name="Freeform 186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794" name="Freeform 187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795" name="Freeform 187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796" name="Freeform 187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797" name="Freeform 187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798" name="Freeform 187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799" name="Freeform 187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778" name="Group 1876"/>
                  <p:cNvGrpSpPr>
                    <a:grpSpLocks noChangeAspect="1"/>
                  </p:cNvGrpSpPr>
                  <p:nvPr/>
                </p:nvGrpSpPr>
                <p:grpSpPr bwMode="auto">
                  <a:xfrm rot="-4350386">
                    <a:off x="1662" y="1397"/>
                    <a:ext cx="92" cy="56"/>
                    <a:chOff x="1054" y="3406"/>
                    <a:chExt cx="677" cy="565"/>
                  </a:xfrm>
                </p:grpSpPr>
                <p:sp>
                  <p:nvSpPr>
                    <p:cNvPr id="782" name="Freeform 187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783" name="Freeform 187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784" name="Freeform 187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785" name="Freeform 188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786" name="Freeform 188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787" name="Freeform 188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788" name="Freeform 188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789" name="Freeform 188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790" name="Freeform 188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779" name="Group 1886"/>
                  <p:cNvGrpSpPr>
                    <a:grpSpLocks noChangeAspect="1"/>
                  </p:cNvGrpSpPr>
                  <p:nvPr/>
                </p:nvGrpSpPr>
                <p:grpSpPr bwMode="auto">
                  <a:xfrm rot="-4350386">
                    <a:off x="1638" y="1478"/>
                    <a:ext cx="90" cy="55"/>
                    <a:chOff x="480" y="3413"/>
                    <a:chExt cx="673" cy="560"/>
                  </a:xfrm>
                </p:grpSpPr>
                <p:sp>
                  <p:nvSpPr>
                    <p:cNvPr id="780" name="Freeform 188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781" name="Freeform 188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708" name="Group 1889"/>
                <p:cNvGrpSpPr>
                  <a:grpSpLocks/>
                </p:cNvGrpSpPr>
                <p:nvPr/>
              </p:nvGrpSpPr>
              <p:grpSpPr bwMode="auto">
                <a:xfrm>
                  <a:off x="2926" y="1298"/>
                  <a:ext cx="108" cy="227"/>
                  <a:chOff x="2926" y="1324"/>
                  <a:chExt cx="108" cy="227"/>
                </a:xfrm>
              </p:grpSpPr>
              <p:grpSp>
                <p:nvGrpSpPr>
                  <p:cNvPr id="760" name="Group 1890"/>
                  <p:cNvGrpSpPr>
                    <a:grpSpLocks noChangeAspect="1"/>
                  </p:cNvGrpSpPr>
                  <p:nvPr/>
                </p:nvGrpSpPr>
                <p:grpSpPr bwMode="auto">
                  <a:xfrm rot="-4304073">
                    <a:off x="2959" y="1337"/>
                    <a:ext cx="87" cy="62"/>
                    <a:chOff x="480" y="3413"/>
                    <a:chExt cx="673" cy="560"/>
                  </a:xfrm>
                </p:grpSpPr>
                <p:sp>
                  <p:nvSpPr>
                    <p:cNvPr id="774" name="Freeform 189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775" name="Freeform 189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761" name="Group 1893"/>
                  <p:cNvGrpSpPr>
                    <a:grpSpLocks noChangeAspect="1"/>
                  </p:cNvGrpSpPr>
                  <p:nvPr/>
                </p:nvGrpSpPr>
                <p:grpSpPr bwMode="auto">
                  <a:xfrm rot="-4304073">
                    <a:off x="2936" y="1406"/>
                    <a:ext cx="87" cy="62"/>
                    <a:chOff x="1054" y="3406"/>
                    <a:chExt cx="677" cy="565"/>
                  </a:xfrm>
                </p:grpSpPr>
                <p:sp>
                  <p:nvSpPr>
                    <p:cNvPr id="765" name="Freeform 189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766" name="Freeform 189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767" name="Freeform 189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768" name="Freeform 189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769" name="Freeform 189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770" name="Freeform 189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771" name="Freeform 190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772" name="Freeform 190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773" name="Freeform 190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762" name="Group 1903"/>
                  <p:cNvGrpSpPr>
                    <a:grpSpLocks noChangeAspect="1"/>
                  </p:cNvGrpSpPr>
                  <p:nvPr/>
                </p:nvGrpSpPr>
                <p:grpSpPr bwMode="auto">
                  <a:xfrm rot="-4304073">
                    <a:off x="2914" y="1477"/>
                    <a:ext cx="86" cy="62"/>
                    <a:chOff x="480" y="3413"/>
                    <a:chExt cx="673" cy="560"/>
                  </a:xfrm>
                </p:grpSpPr>
                <p:sp>
                  <p:nvSpPr>
                    <p:cNvPr id="763" name="Freeform 190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764" name="Freeform 190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709" name="Group 1906"/>
                <p:cNvGrpSpPr>
                  <a:grpSpLocks/>
                </p:cNvGrpSpPr>
                <p:nvPr/>
              </p:nvGrpSpPr>
              <p:grpSpPr bwMode="auto">
                <a:xfrm>
                  <a:off x="3006" y="1239"/>
                  <a:ext cx="101" cy="237"/>
                  <a:chOff x="3016" y="1279"/>
                  <a:chExt cx="101" cy="237"/>
                </a:xfrm>
              </p:grpSpPr>
              <p:grpSp>
                <p:nvGrpSpPr>
                  <p:cNvPr id="737" name="Group 1907"/>
                  <p:cNvGrpSpPr>
                    <a:grpSpLocks noChangeAspect="1"/>
                  </p:cNvGrpSpPr>
                  <p:nvPr/>
                </p:nvGrpSpPr>
                <p:grpSpPr bwMode="auto">
                  <a:xfrm rot="-4350386">
                    <a:off x="3021" y="1372"/>
                    <a:ext cx="90" cy="56"/>
                    <a:chOff x="480" y="3413"/>
                    <a:chExt cx="673" cy="560"/>
                  </a:xfrm>
                </p:grpSpPr>
                <p:sp>
                  <p:nvSpPr>
                    <p:cNvPr id="758" name="Freeform 190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759" name="Freeform 190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738" name="Group 1910"/>
                  <p:cNvGrpSpPr>
                    <a:grpSpLocks noChangeAspect="1"/>
                  </p:cNvGrpSpPr>
                  <p:nvPr/>
                </p:nvGrpSpPr>
                <p:grpSpPr bwMode="auto">
                  <a:xfrm rot="-4350386">
                    <a:off x="3044" y="1297"/>
                    <a:ext cx="91" cy="55"/>
                    <a:chOff x="1054" y="3406"/>
                    <a:chExt cx="677" cy="565"/>
                  </a:xfrm>
                </p:grpSpPr>
                <p:sp>
                  <p:nvSpPr>
                    <p:cNvPr id="749" name="Freeform 191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750" name="Freeform 191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751" name="Freeform 191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752" name="Freeform 191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753" name="Freeform 191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754" name="Freeform 191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755" name="Freeform 191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756" name="Freeform 191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757" name="Freeform 191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739" name="Group 1920"/>
                  <p:cNvGrpSpPr>
                    <a:grpSpLocks noChangeAspect="1"/>
                  </p:cNvGrpSpPr>
                  <p:nvPr/>
                </p:nvGrpSpPr>
                <p:grpSpPr bwMode="auto">
                  <a:xfrm rot="-4350386">
                    <a:off x="2998" y="1442"/>
                    <a:ext cx="92" cy="56"/>
                    <a:chOff x="1054" y="3406"/>
                    <a:chExt cx="677" cy="565"/>
                  </a:xfrm>
                </p:grpSpPr>
                <p:sp>
                  <p:nvSpPr>
                    <p:cNvPr id="740" name="Freeform 192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741" name="Freeform 192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742" name="Freeform 192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743" name="Freeform 192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744" name="Freeform 192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745" name="Freeform 192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746" name="Freeform 192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747" name="Freeform 192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748" name="Freeform 192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710" name="Group 1930"/>
                <p:cNvGrpSpPr>
                  <a:grpSpLocks/>
                </p:cNvGrpSpPr>
                <p:nvPr/>
              </p:nvGrpSpPr>
              <p:grpSpPr bwMode="auto">
                <a:xfrm>
                  <a:off x="3016" y="1314"/>
                  <a:ext cx="132" cy="302"/>
                  <a:chOff x="2109" y="1324"/>
                  <a:chExt cx="132" cy="302"/>
                </a:xfrm>
              </p:grpSpPr>
              <p:grpSp>
                <p:nvGrpSpPr>
                  <p:cNvPr id="711" name="Group 1931"/>
                  <p:cNvGrpSpPr>
                    <a:grpSpLocks noChangeAspect="1"/>
                  </p:cNvGrpSpPr>
                  <p:nvPr/>
                </p:nvGrpSpPr>
                <p:grpSpPr bwMode="auto">
                  <a:xfrm rot="-4304073">
                    <a:off x="2166" y="1337"/>
                    <a:ext cx="87" cy="62"/>
                    <a:chOff x="480" y="3413"/>
                    <a:chExt cx="673" cy="560"/>
                  </a:xfrm>
                </p:grpSpPr>
                <p:sp>
                  <p:nvSpPr>
                    <p:cNvPr id="735" name="Freeform 193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736" name="Freeform 193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712" name="Group 1934"/>
                  <p:cNvGrpSpPr>
                    <a:grpSpLocks noChangeAspect="1"/>
                  </p:cNvGrpSpPr>
                  <p:nvPr/>
                </p:nvGrpSpPr>
                <p:grpSpPr bwMode="auto">
                  <a:xfrm rot="-4304073">
                    <a:off x="2143" y="1406"/>
                    <a:ext cx="87" cy="62"/>
                    <a:chOff x="1054" y="3406"/>
                    <a:chExt cx="677" cy="565"/>
                  </a:xfrm>
                </p:grpSpPr>
                <p:sp>
                  <p:nvSpPr>
                    <p:cNvPr id="726" name="Freeform 193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727" name="Freeform 193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728" name="Freeform 193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729" name="Freeform 193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730" name="Freeform 193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731" name="Freeform 194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732" name="Freeform 194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733" name="Freeform 194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734" name="Freeform 194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713" name="Group 1944"/>
                  <p:cNvGrpSpPr>
                    <a:grpSpLocks noChangeAspect="1"/>
                  </p:cNvGrpSpPr>
                  <p:nvPr/>
                </p:nvGrpSpPr>
                <p:grpSpPr bwMode="auto">
                  <a:xfrm rot="-4304073">
                    <a:off x="2121" y="1477"/>
                    <a:ext cx="86" cy="62"/>
                    <a:chOff x="480" y="3413"/>
                    <a:chExt cx="673" cy="560"/>
                  </a:xfrm>
                </p:grpSpPr>
                <p:sp>
                  <p:nvSpPr>
                    <p:cNvPr id="724" name="Freeform 194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725" name="Freeform 194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714" name="Group 1947"/>
                  <p:cNvGrpSpPr>
                    <a:grpSpLocks noChangeAspect="1"/>
                  </p:cNvGrpSpPr>
                  <p:nvPr/>
                </p:nvGrpSpPr>
                <p:grpSpPr bwMode="auto">
                  <a:xfrm rot="-4304073">
                    <a:off x="2096" y="1552"/>
                    <a:ext cx="87" cy="62"/>
                    <a:chOff x="1054" y="3406"/>
                    <a:chExt cx="677" cy="565"/>
                  </a:xfrm>
                </p:grpSpPr>
                <p:sp>
                  <p:nvSpPr>
                    <p:cNvPr id="715" name="Freeform 194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716" name="Freeform 194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717" name="Freeform 195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718" name="Freeform 195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719" name="Freeform 195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720" name="Freeform 195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721" name="Freeform 195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722" name="Freeform 195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723" name="Freeform 195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nvGrpSpPr>
            <p:cNvPr id="91" name="Group 1957"/>
            <p:cNvGrpSpPr>
              <a:grpSpLocks/>
            </p:cNvGrpSpPr>
            <p:nvPr/>
          </p:nvGrpSpPr>
          <p:grpSpPr bwMode="auto">
            <a:xfrm>
              <a:off x="5100" y="2519"/>
              <a:ext cx="268" cy="409"/>
              <a:chOff x="2880" y="1207"/>
              <a:chExt cx="268" cy="409"/>
            </a:xfrm>
          </p:grpSpPr>
          <p:grpSp>
            <p:nvGrpSpPr>
              <p:cNvPr id="608" name="Group 1958"/>
              <p:cNvGrpSpPr>
                <a:grpSpLocks/>
              </p:cNvGrpSpPr>
              <p:nvPr/>
            </p:nvGrpSpPr>
            <p:grpSpPr bwMode="auto">
              <a:xfrm>
                <a:off x="2880" y="1207"/>
                <a:ext cx="126" cy="317"/>
                <a:chOff x="1655" y="1234"/>
                <a:chExt cx="126" cy="317"/>
              </a:xfrm>
            </p:grpSpPr>
            <p:grpSp>
              <p:nvGrpSpPr>
                <p:cNvPr id="677" name="Group 1959"/>
                <p:cNvGrpSpPr>
                  <a:grpSpLocks noChangeAspect="1"/>
                </p:cNvGrpSpPr>
                <p:nvPr/>
              </p:nvGrpSpPr>
              <p:grpSpPr bwMode="auto">
                <a:xfrm rot="-4350386">
                  <a:off x="1685" y="1327"/>
                  <a:ext cx="90" cy="56"/>
                  <a:chOff x="480" y="3413"/>
                  <a:chExt cx="673" cy="560"/>
                </a:xfrm>
              </p:grpSpPr>
              <p:sp>
                <p:nvSpPr>
                  <p:cNvPr id="701" name="Freeform 196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702" name="Freeform 196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678" name="Group 1962"/>
                <p:cNvGrpSpPr>
                  <a:grpSpLocks noChangeAspect="1"/>
                </p:cNvGrpSpPr>
                <p:nvPr/>
              </p:nvGrpSpPr>
              <p:grpSpPr bwMode="auto">
                <a:xfrm rot="-4350386">
                  <a:off x="1708" y="1252"/>
                  <a:ext cx="91" cy="55"/>
                  <a:chOff x="1054" y="3406"/>
                  <a:chExt cx="677" cy="565"/>
                </a:xfrm>
              </p:grpSpPr>
              <p:sp>
                <p:nvSpPr>
                  <p:cNvPr id="692" name="Freeform 196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693" name="Freeform 196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694" name="Freeform 196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695" name="Freeform 196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696" name="Freeform 196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697" name="Freeform 196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698" name="Freeform 196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699" name="Freeform 197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700" name="Freeform 197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679" name="Group 1972"/>
                <p:cNvGrpSpPr>
                  <a:grpSpLocks noChangeAspect="1"/>
                </p:cNvGrpSpPr>
                <p:nvPr/>
              </p:nvGrpSpPr>
              <p:grpSpPr bwMode="auto">
                <a:xfrm rot="-4350386">
                  <a:off x="1662" y="1397"/>
                  <a:ext cx="92" cy="56"/>
                  <a:chOff x="1054" y="3406"/>
                  <a:chExt cx="677" cy="565"/>
                </a:xfrm>
              </p:grpSpPr>
              <p:sp>
                <p:nvSpPr>
                  <p:cNvPr id="683" name="Freeform 197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684" name="Freeform 197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685" name="Freeform 197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686" name="Freeform 197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687" name="Freeform 197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688" name="Freeform 197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689" name="Freeform 197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690" name="Freeform 198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691" name="Freeform 198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680" name="Group 1982"/>
                <p:cNvGrpSpPr>
                  <a:grpSpLocks noChangeAspect="1"/>
                </p:cNvGrpSpPr>
                <p:nvPr/>
              </p:nvGrpSpPr>
              <p:grpSpPr bwMode="auto">
                <a:xfrm rot="-4350386">
                  <a:off x="1638" y="1478"/>
                  <a:ext cx="90" cy="55"/>
                  <a:chOff x="480" y="3413"/>
                  <a:chExt cx="673" cy="560"/>
                </a:xfrm>
              </p:grpSpPr>
              <p:sp>
                <p:nvSpPr>
                  <p:cNvPr id="681" name="Freeform 198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682" name="Freeform 198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609" name="Group 1985"/>
              <p:cNvGrpSpPr>
                <a:grpSpLocks/>
              </p:cNvGrpSpPr>
              <p:nvPr/>
            </p:nvGrpSpPr>
            <p:grpSpPr bwMode="auto">
              <a:xfrm>
                <a:off x="2926" y="1298"/>
                <a:ext cx="108" cy="227"/>
                <a:chOff x="2926" y="1324"/>
                <a:chExt cx="108" cy="227"/>
              </a:xfrm>
            </p:grpSpPr>
            <p:grpSp>
              <p:nvGrpSpPr>
                <p:cNvPr id="661" name="Group 1986"/>
                <p:cNvGrpSpPr>
                  <a:grpSpLocks noChangeAspect="1"/>
                </p:cNvGrpSpPr>
                <p:nvPr/>
              </p:nvGrpSpPr>
              <p:grpSpPr bwMode="auto">
                <a:xfrm rot="-4304073">
                  <a:off x="2959" y="1337"/>
                  <a:ext cx="87" cy="62"/>
                  <a:chOff x="480" y="3413"/>
                  <a:chExt cx="673" cy="560"/>
                </a:xfrm>
              </p:grpSpPr>
              <p:sp>
                <p:nvSpPr>
                  <p:cNvPr id="675" name="Freeform 198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676" name="Freeform 198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662" name="Group 1989"/>
                <p:cNvGrpSpPr>
                  <a:grpSpLocks noChangeAspect="1"/>
                </p:cNvGrpSpPr>
                <p:nvPr/>
              </p:nvGrpSpPr>
              <p:grpSpPr bwMode="auto">
                <a:xfrm rot="-4304073">
                  <a:off x="2936" y="1406"/>
                  <a:ext cx="87" cy="62"/>
                  <a:chOff x="1054" y="3406"/>
                  <a:chExt cx="677" cy="565"/>
                </a:xfrm>
              </p:grpSpPr>
              <p:sp>
                <p:nvSpPr>
                  <p:cNvPr id="666" name="Freeform 199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667" name="Freeform 199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668" name="Freeform 199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669" name="Freeform 199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670" name="Freeform 199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671" name="Freeform 199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672" name="Freeform 199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673" name="Freeform 199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674" name="Freeform 199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663" name="Group 1999"/>
                <p:cNvGrpSpPr>
                  <a:grpSpLocks noChangeAspect="1"/>
                </p:cNvGrpSpPr>
                <p:nvPr/>
              </p:nvGrpSpPr>
              <p:grpSpPr bwMode="auto">
                <a:xfrm rot="-4304073">
                  <a:off x="2914" y="1477"/>
                  <a:ext cx="86" cy="62"/>
                  <a:chOff x="480" y="3413"/>
                  <a:chExt cx="673" cy="560"/>
                </a:xfrm>
              </p:grpSpPr>
              <p:sp>
                <p:nvSpPr>
                  <p:cNvPr id="664" name="Freeform 200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665" name="Freeform 200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610" name="Group 2002"/>
              <p:cNvGrpSpPr>
                <a:grpSpLocks/>
              </p:cNvGrpSpPr>
              <p:nvPr/>
            </p:nvGrpSpPr>
            <p:grpSpPr bwMode="auto">
              <a:xfrm>
                <a:off x="3006" y="1239"/>
                <a:ext cx="101" cy="237"/>
                <a:chOff x="3016" y="1279"/>
                <a:chExt cx="101" cy="237"/>
              </a:xfrm>
            </p:grpSpPr>
            <p:grpSp>
              <p:nvGrpSpPr>
                <p:cNvPr id="638" name="Group 2003"/>
                <p:cNvGrpSpPr>
                  <a:grpSpLocks noChangeAspect="1"/>
                </p:cNvGrpSpPr>
                <p:nvPr/>
              </p:nvGrpSpPr>
              <p:grpSpPr bwMode="auto">
                <a:xfrm rot="-4350386">
                  <a:off x="3021" y="1372"/>
                  <a:ext cx="90" cy="56"/>
                  <a:chOff x="480" y="3413"/>
                  <a:chExt cx="673" cy="560"/>
                </a:xfrm>
              </p:grpSpPr>
              <p:sp>
                <p:nvSpPr>
                  <p:cNvPr id="659" name="Freeform 200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660" name="Freeform 200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639" name="Group 2006"/>
                <p:cNvGrpSpPr>
                  <a:grpSpLocks noChangeAspect="1"/>
                </p:cNvGrpSpPr>
                <p:nvPr/>
              </p:nvGrpSpPr>
              <p:grpSpPr bwMode="auto">
                <a:xfrm rot="-4350386">
                  <a:off x="3044" y="1297"/>
                  <a:ext cx="91" cy="55"/>
                  <a:chOff x="1054" y="3406"/>
                  <a:chExt cx="677" cy="565"/>
                </a:xfrm>
              </p:grpSpPr>
              <p:sp>
                <p:nvSpPr>
                  <p:cNvPr id="650" name="Freeform 200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651" name="Freeform 200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652" name="Freeform 200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653" name="Freeform 201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654" name="Freeform 201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655" name="Freeform 201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656" name="Freeform 201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657" name="Freeform 201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658" name="Freeform 201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640" name="Group 2016"/>
                <p:cNvGrpSpPr>
                  <a:grpSpLocks noChangeAspect="1"/>
                </p:cNvGrpSpPr>
                <p:nvPr/>
              </p:nvGrpSpPr>
              <p:grpSpPr bwMode="auto">
                <a:xfrm rot="-4350386">
                  <a:off x="2998" y="1442"/>
                  <a:ext cx="92" cy="56"/>
                  <a:chOff x="1054" y="3406"/>
                  <a:chExt cx="677" cy="565"/>
                </a:xfrm>
              </p:grpSpPr>
              <p:sp>
                <p:nvSpPr>
                  <p:cNvPr id="641" name="Freeform 201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642" name="Freeform 201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643" name="Freeform 201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644" name="Freeform 202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645" name="Freeform 202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646" name="Freeform 202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647" name="Freeform 202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648" name="Freeform 202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649" name="Freeform 202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611" name="Group 2026"/>
              <p:cNvGrpSpPr>
                <a:grpSpLocks/>
              </p:cNvGrpSpPr>
              <p:nvPr/>
            </p:nvGrpSpPr>
            <p:grpSpPr bwMode="auto">
              <a:xfrm>
                <a:off x="3016" y="1314"/>
                <a:ext cx="132" cy="302"/>
                <a:chOff x="2109" y="1324"/>
                <a:chExt cx="132" cy="302"/>
              </a:xfrm>
            </p:grpSpPr>
            <p:grpSp>
              <p:nvGrpSpPr>
                <p:cNvPr id="612" name="Group 2027"/>
                <p:cNvGrpSpPr>
                  <a:grpSpLocks noChangeAspect="1"/>
                </p:cNvGrpSpPr>
                <p:nvPr/>
              </p:nvGrpSpPr>
              <p:grpSpPr bwMode="auto">
                <a:xfrm rot="-4304073">
                  <a:off x="2166" y="1337"/>
                  <a:ext cx="87" cy="62"/>
                  <a:chOff x="480" y="3413"/>
                  <a:chExt cx="673" cy="560"/>
                </a:xfrm>
              </p:grpSpPr>
              <p:sp>
                <p:nvSpPr>
                  <p:cNvPr id="636" name="Freeform 202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637" name="Freeform 202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613" name="Group 2030"/>
                <p:cNvGrpSpPr>
                  <a:grpSpLocks noChangeAspect="1"/>
                </p:cNvGrpSpPr>
                <p:nvPr/>
              </p:nvGrpSpPr>
              <p:grpSpPr bwMode="auto">
                <a:xfrm rot="-4304073">
                  <a:off x="2143" y="1406"/>
                  <a:ext cx="87" cy="62"/>
                  <a:chOff x="1054" y="3406"/>
                  <a:chExt cx="677" cy="565"/>
                </a:xfrm>
              </p:grpSpPr>
              <p:sp>
                <p:nvSpPr>
                  <p:cNvPr id="627" name="Freeform 203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628" name="Freeform 203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629" name="Freeform 203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630" name="Freeform 203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631" name="Freeform 203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632" name="Freeform 203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633" name="Freeform 203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634" name="Freeform 203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635" name="Freeform 203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614" name="Group 2040"/>
                <p:cNvGrpSpPr>
                  <a:grpSpLocks noChangeAspect="1"/>
                </p:cNvGrpSpPr>
                <p:nvPr/>
              </p:nvGrpSpPr>
              <p:grpSpPr bwMode="auto">
                <a:xfrm rot="-4304073">
                  <a:off x="2121" y="1477"/>
                  <a:ext cx="86" cy="62"/>
                  <a:chOff x="480" y="3413"/>
                  <a:chExt cx="673" cy="560"/>
                </a:xfrm>
              </p:grpSpPr>
              <p:sp>
                <p:nvSpPr>
                  <p:cNvPr id="625" name="Freeform 204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626" name="Freeform 204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615" name="Group 2043"/>
                <p:cNvGrpSpPr>
                  <a:grpSpLocks noChangeAspect="1"/>
                </p:cNvGrpSpPr>
                <p:nvPr/>
              </p:nvGrpSpPr>
              <p:grpSpPr bwMode="auto">
                <a:xfrm rot="-4304073">
                  <a:off x="2096" y="1552"/>
                  <a:ext cx="87" cy="62"/>
                  <a:chOff x="1054" y="3406"/>
                  <a:chExt cx="677" cy="565"/>
                </a:xfrm>
              </p:grpSpPr>
              <p:sp>
                <p:nvSpPr>
                  <p:cNvPr id="616" name="Freeform 204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617" name="Freeform 204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618" name="Freeform 204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619" name="Freeform 204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620" name="Freeform 204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621" name="Freeform 204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622" name="Freeform 205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623" name="Freeform 205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624" name="Freeform 205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92" name="Group 2053"/>
            <p:cNvGrpSpPr>
              <a:grpSpLocks/>
            </p:cNvGrpSpPr>
            <p:nvPr/>
          </p:nvGrpSpPr>
          <p:grpSpPr bwMode="auto">
            <a:xfrm>
              <a:off x="5141" y="2564"/>
              <a:ext cx="280" cy="454"/>
              <a:chOff x="2868" y="1661"/>
              <a:chExt cx="280" cy="454"/>
            </a:xfrm>
          </p:grpSpPr>
          <p:grpSp>
            <p:nvGrpSpPr>
              <p:cNvPr id="377" name="Group 2054"/>
              <p:cNvGrpSpPr>
                <a:grpSpLocks/>
              </p:cNvGrpSpPr>
              <p:nvPr/>
            </p:nvGrpSpPr>
            <p:grpSpPr bwMode="auto">
              <a:xfrm>
                <a:off x="2868" y="1707"/>
                <a:ext cx="131" cy="298"/>
                <a:chOff x="1815" y="1253"/>
                <a:chExt cx="131" cy="298"/>
              </a:xfrm>
            </p:grpSpPr>
            <p:grpSp>
              <p:nvGrpSpPr>
                <p:cNvPr id="582" name="Group 2055"/>
                <p:cNvGrpSpPr>
                  <a:grpSpLocks noChangeAspect="1"/>
                </p:cNvGrpSpPr>
                <p:nvPr/>
              </p:nvGrpSpPr>
              <p:grpSpPr bwMode="auto">
                <a:xfrm rot="-4304073">
                  <a:off x="1872" y="1265"/>
                  <a:ext cx="86" cy="62"/>
                  <a:chOff x="1054" y="3406"/>
                  <a:chExt cx="677" cy="565"/>
                </a:xfrm>
              </p:grpSpPr>
              <p:sp>
                <p:nvSpPr>
                  <p:cNvPr id="599" name="Freeform 205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600" name="Freeform 205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601" name="Freeform 205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602" name="Freeform 205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603" name="Freeform 206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604" name="Freeform 206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605" name="Freeform 206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606" name="Freeform 206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607" name="Freeform 206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583" name="Group 2065"/>
                <p:cNvGrpSpPr>
                  <a:grpSpLocks noChangeAspect="1"/>
                </p:cNvGrpSpPr>
                <p:nvPr/>
              </p:nvGrpSpPr>
              <p:grpSpPr bwMode="auto">
                <a:xfrm rot="-4304073">
                  <a:off x="1848" y="1337"/>
                  <a:ext cx="87" cy="62"/>
                  <a:chOff x="480" y="3413"/>
                  <a:chExt cx="673" cy="560"/>
                </a:xfrm>
              </p:grpSpPr>
              <p:sp>
                <p:nvSpPr>
                  <p:cNvPr id="597" name="Freeform 206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598" name="Freeform 206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584" name="Group 2068"/>
                <p:cNvGrpSpPr>
                  <a:grpSpLocks noChangeAspect="1"/>
                </p:cNvGrpSpPr>
                <p:nvPr/>
              </p:nvGrpSpPr>
              <p:grpSpPr bwMode="auto">
                <a:xfrm rot="-4304073">
                  <a:off x="1825" y="1406"/>
                  <a:ext cx="87" cy="62"/>
                  <a:chOff x="1054" y="3406"/>
                  <a:chExt cx="677" cy="565"/>
                </a:xfrm>
              </p:grpSpPr>
              <p:sp>
                <p:nvSpPr>
                  <p:cNvPr id="588" name="Freeform 206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589" name="Freeform 207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590" name="Freeform 207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591" name="Freeform 207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592" name="Freeform 207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593" name="Freeform 207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594" name="Freeform 207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595" name="Freeform 207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596" name="Freeform 207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585" name="Group 2078"/>
                <p:cNvGrpSpPr>
                  <a:grpSpLocks noChangeAspect="1"/>
                </p:cNvGrpSpPr>
                <p:nvPr/>
              </p:nvGrpSpPr>
              <p:grpSpPr bwMode="auto">
                <a:xfrm rot="-4304073">
                  <a:off x="1803" y="1477"/>
                  <a:ext cx="86" cy="62"/>
                  <a:chOff x="480" y="3413"/>
                  <a:chExt cx="673" cy="560"/>
                </a:xfrm>
              </p:grpSpPr>
              <p:sp>
                <p:nvSpPr>
                  <p:cNvPr id="586" name="Freeform 207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587" name="Freeform 208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378" name="Group 2081"/>
              <p:cNvGrpSpPr>
                <a:grpSpLocks/>
              </p:cNvGrpSpPr>
              <p:nvPr/>
            </p:nvGrpSpPr>
            <p:grpSpPr bwMode="auto">
              <a:xfrm>
                <a:off x="2945" y="1661"/>
                <a:ext cx="124" cy="309"/>
                <a:chOff x="1998" y="1253"/>
                <a:chExt cx="124" cy="309"/>
              </a:xfrm>
            </p:grpSpPr>
            <p:grpSp>
              <p:nvGrpSpPr>
                <p:cNvPr id="556" name="Group 2082"/>
                <p:cNvGrpSpPr>
                  <a:grpSpLocks noChangeAspect="1"/>
                </p:cNvGrpSpPr>
                <p:nvPr/>
              </p:nvGrpSpPr>
              <p:grpSpPr bwMode="auto">
                <a:xfrm rot="-4350386">
                  <a:off x="2003" y="1418"/>
                  <a:ext cx="90" cy="56"/>
                  <a:chOff x="480" y="3413"/>
                  <a:chExt cx="673" cy="560"/>
                </a:xfrm>
              </p:grpSpPr>
              <p:sp>
                <p:nvSpPr>
                  <p:cNvPr id="580" name="Freeform 208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581" name="Freeform 208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557" name="Group 2085"/>
                <p:cNvGrpSpPr>
                  <a:grpSpLocks noChangeAspect="1"/>
                </p:cNvGrpSpPr>
                <p:nvPr/>
              </p:nvGrpSpPr>
              <p:grpSpPr bwMode="auto">
                <a:xfrm rot="-4350386">
                  <a:off x="2026" y="1343"/>
                  <a:ext cx="91" cy="55"/>
                  <a:chOff x="1054" y="3406"/>
                  <a:chExt cx="677" cy="565"/>
                </a:xfrm>
              </p:grpSpPr>
              <p:sp>
                <p:nvSpPr>
                  <p:cNvPr id="571" name="Freeform 208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572" name="Freeform 208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573" name="Freeform 208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574" name="Freeform 208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575" name="Freeform 209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576" name="Freeform 209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577" name="Freeform 209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578" name="Freeform 209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579" name="Freeform 209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558" name="Group 2095"/>
                <p:cNvGrpSpPr>
                  <a:grpSpLocks noChangeAspect="1"/>
                </p:cNvGrpSpPr>
                <p:nvPr/>
              </p:nvGrpSpPr>
              <p:grpSpPr bwMode="auto">
                <a:xfrm rot="-4350386">
                  <a:off x="1980" y="1488"/>
                  <a:ext cx="92" cy="56"/>
                  <a:chOff x="1054" y="3406"/>
                  <a:chExt cx="677" cy="565"/>
                </a:xfrm>
              </p:grpSpPr>
              <p:sp>
                <p:nvSpPr>
                  <p:cNvPr id="562" name="Freeform 209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563" name="Freeform 209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564" name="Freeform 209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565" name="Freeform 209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566" name="Freeform 210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567" name="Freeform 210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568" name="Freeform 210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569" name="Freeform 210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570" name="Freeform 210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559" name="Group 2105"/>
                <p:cNvGrpSpPr>
                  <a:grpSpLocks noChangeAspect="1"/>
                </p:cNvGrpSpPr>
                <p:nvPr/>
              </p:nvGrpSpPr>
              <p:grpSpPr bwMode="auto">
                <a:xfrm rot="-4350386">
                  <a:off x="2050" y="1270"/>
                  <a:ext cx="90" cy="55"/>
                  <a:chOff x="480" y="3413"/>
                  <a:chExt cx="673" cy="560"/>
                </a:xfrm>
              </p:grpSpPr>
              <p:sp>
                <p:nvSpPr>
                  <p:cNvPr id="560" name="Freeform 210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561" name="Freeform 210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379" name="Group 2108"/>
              <p:cNvGrpSpPr>
                <a:grpSpLocks noChangeAspect="1"/>
              </p:cNvGrpSpPr>
              <p:nvPr/>
            </p:nvGrpSpPr>
            <p:grpSpPr bwMode="auto">
              <a:xfrm>
                <a:off x="2971" y="1707"/>
                <a:ext cx="155" cy="373"/>
                <a:chOff x="932" y="1304"/>
                <a:chExt cx="141" cy="338"/>
              </a:xfrm>
            </p:grpSpPr>
            <p:grpSp>
              <p:nvGrpSpPr>
                <p:cNvPr id="520" name="Group 2109"/>
                <p:cNvGrpSpPr>
                  <a:grpSpLocks noChangeAspect="1"/>
                </p:cNvGrpSpPr>
                <p:nvPr/>
              </p:nvGrpSpPr>
              <p:grpSpPr bwMode="auto">
                <a:xfrm rot="-4304073">
                  <a:off x="1006" y="1315"/>
                  <a:ext cx="78" cy="56"/>
                  <a:chOff x="1054" y="3406"/>
                  <a:chExt cx="677" cy="565"/>
                </a:xfrm>
              </p:grpSpPr>
              <p:sp>
                <p:nvSpPr>
                  <p:cNvPr id="547" name="Freeform 211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548" name="Freeform 211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549" name="Freeform 211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550" name="Freeform 211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551" name="Freeform 211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552" name="Freeform 211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553" name="Freeform 211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554" name="Freeform 211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555" name="Freeform 211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521" name="Group 2119"/>
                <p:cNvGrpSpPr>
                  <a:grpSpLocks noChangeAspect="1"/>
                </p:cNvGrpSpPr>
                <p:nvPr/>
              </p:nvGrpSpPr>
              <p:grpSpPr bwMode="auto">
                <a:xfrm rot="-4304073">
                  <a:off x="984" y="1380"/>
                  <a:ext cx="79" cy="56"/>
                  <a:chOff x="480" y="3413"/>
                  <a:chExt cx="673" cy="560"/>
                </a:xfrm>
              </p:grpSpPr>
              <p:sp>
                <p:nvSpPr>
                  <p:cNvPr id="545" name="Freeform 212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546" name="Freeform 212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522" name="Group 2122"/>
                <p:cNvGrpSpPr>
                  <a:grpSpLocks noChangeAspect="1"/>
                </p:cNvGrpSpPr>
                <p:nvPr/>
              </p:nvGrpSpPr>
              <p:grpSpPr bwMode="auto">
                <a:xfrm rot="-4304073">
                  <a:off x="963" y="1443"/>
                  <a:ext cx="79" cy="56"/>
                  <a:chOff x="1054" y="3406"/>
                  <a:chExt cx="677" cy="565"/>
                </a:xfrm>
              </p:grpSpPr>
              <p:sp>
                <p:nvSpPr>
                  <p:cNvPr id="536" name="Freeform 212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537" name="Freeform 212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538" name="Freeform 212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539" name="Freeform 212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540" name="Freeform 212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541" name="Freeform 212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542" name="Freeform 212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543" name="Freeform 213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544" name="Freeform 213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523" name="Group 2132"/>
                <p:cNvGrpSpPr>
                  <a:grpSpLocks noChangeAspect="1"/>
                </p:cNvGrpSpPr>
                <p:nvPr/>
              </p:nvGrpSpPr>
              <p:grpSpPr bwMode="auto">
                <a:xfrm rot="-4304073">
                  <a:off x="943" y="1507"/>
                  <a:ext cx="78" cy="56"/>
                  <a:chOff x="480" y="3413"/>
                  <a:chExt cx="673" cy="560"/>
                </a:xfrm>
              </p:grpSpPr>
              <p:sp>
                <p:nvSpPr>
                  <p:cNvPr id="534" name="Freeform 213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535" name="Freeform 213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524" name="Group 2135"/>
                <p:cNvGrpSpPr>
                  <a:grpSpLocks noChangeAspect="1"/>
                </p:cNvGrpSpPr>
                <p:nvPr/>
              </p:nvGrpSpPr>
              <p:grpSpPr bwMode="auto">
                <a:xfrm rot="-4304073">
                  <a:off x="920" y="1575"/>
                  <a:ext cx="79" cy="56"/>
                  <a:chOff x="1054" y="3406"/>
                  <a:chExt cx="677" cy="565"/>
                </a:xfrm>
              </p:grpSpPr>
              <p:sp>
                <p:nvSpPr>
                  <p:cNvPr id="525" name="Freeform 213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526" name="Freeform 213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527" name="Freeform 213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528" name="Freeform 213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529" name="Freeform 214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530" name="Freeform 214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531" name="Freeform 214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532" name="Freeform 214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533" name="Freeform 214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380" name="Group 2145"/>
              <p:cNvGrpSpPr>
                <a:grpSpLocks/>
              </p:cNvGrpSpPr>
              <p:nvPr/>
            </p:nvGrpSpPr>
            <p:grpSpPr bwMode="auto">
              <a:xfrm>
                <a:off x="2880" y="1706"/>
                <a:ext cx="268" cy="409"/>
                <a:chOff x="2880" y="1207"/>
                <a:chExt cx="268" cy="409"/>
              </a:xfrm>
            </p:grpSpPr>
            <p:grpSp>
              <p:nvGrpSpPr>
                <p:cNvPr id="381" name="Group 2146"/>
                <p:cNvGrpSpPr>
                  <a:grpSpLocks/>
                </p:cNvGrpSpPr>
                <p:nvPr/>
              </p:nvGrpSpPr>
              <p:grpSpPr bwMode="auto">
                <a:xfrm>
                  <a:off x="2880" y="1207"/>
                  <a:ext cx="126" cy="317"/>
                  <a:chOff x="1655" y="1234"/>
                  <a:chExt cx="126" cy="317"/>
                </a:xfrm>
              </p:grpSpPr>
              <p:grpSp>
                <p:nvGrpSpPr>
                  <p:cNvPr id="450" name="Group 2147"/>
                  <p:cNvGrpSpPr>
                    <a:grpSpLocks noChangeAspect="1"/>
                  </p:cNvGrpSpPr>
                  <p:nvPr/>
                </p:nvGrpSpPr>
                <p:grpSpPr bwMode="auto">
                  <a:xfrm rot="-4350386">
                    <a:off x="1685" y="1327"/>
                    <a:ext cx="90" cy="56"/>
                    <a:chOff x="480" y="3413"/>
                    <a:chExt cx="673" cy="560"/>
                  </a:xfrm>
                </p:grpSpPr>
                <p:sp>
                  <p:nvSpPr>
                    <p:cNvPr id="492" name="Freeform 214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519" name="Freeform 214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451" name="Group 2150"/>
                  <p:cNvGrpSpPr>
                    <a:grpSpLocks noChangeAspect="1"/>
                  </p:cNvGrpSpPr>
                  <p:nvPr/>
                </p:nvGrpSpPr>
                <p:grpSpPr bwMode="auto">
                  <a:xfrm rot="-4350386">
                    <a:off x="1708" y="1252"/>
                    <a:ext cx="91" cy="55"/>
                    <a:chOff x="1054" y="3406"/>
                    <a:chExt cx="677" cy="565"/>
                  </a:xfrm>
                </p:grpSpPr>
                <p:sp>
                  <p:nvSpPr>
                    <p:cNvPr id="465" name="Freeform 215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466" name="Freeform 215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467" name="Freeform 215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468" name="Freeform 215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470" name="Freeform 215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471" name="Freeform 215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489" name="Freeform 215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490" name="Freeform 215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491" name="Freeform 215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452" name="Group 2160"/>
                  <p:cNvGrpSpPr>
                    <a:grpSpLocks noChangeAspect="1"/>
                  </p:cNvGrpSpPr>
                  <p:nvPr/>
                </p:nvGrpSpPr>
                <p:grpSpPr bwMode="auto">
                  <a:xfrm rot="-4350386">
                    <a:off x="1662" y="1397"/>
                    <a:ext cx="92" cy="56"/>
                    <a:chOff x="1054" y="3406"/>
                    <a:chExt cx="677" cy="565"/>
                  </a:xfrm>
                </p:grpSpPr>
                <p:sp>
                  <p:nvSpPr>
                    <p:cNvPr id="456" name="Freeform 216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457" name="Freeform 216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458" name="Freeform 216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459" name="Freeform 216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460" name="Freeform 216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461" name="Freeform 216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462" name="Freeform 216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463" name="Freeform 216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464" name="Freeform 216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453" name="Group 2170"/>
                  <p:cNvGrpSpPr>
                    <a:grpSpLocks noChangeAspect="1"/>
                  </p:cNvGrpSpPr>
                  <p:nvPr/>
                </p:nvGrpSpPr>
                <p:grpSpPr bwMode="auto">
                  <a:xfrm rot="-4350386">
                    <a:off x="1638" y="1478"/>
                    <a:ext cx="90" cy="55"/>
                    <a:chOff x="480" y="3413"/>
                    <a:chExt cx="673" cy="560"/>
                  </a:xfrm>
                </p:grpSpPr>
                <p:sp>
                  <p:nvSpPr>
                    <p:cNvPr id="454" name="Freeform 217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455" name="Freeform 217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382" name="Group 2173"/>
                <p:cNvGrpSpPr>
                  <a:grpSpLocks/>
                </p:cNvGrpSpPr>
                <p:nvPr/>
              </p:nvGrpSpPr>
              <p:grpSpPr bwMode="auto">
                <a:xfrm>
                  <a:off x="2926" y="1298"/>
                  <a:ext cx="108" cy="227"/>
                  <a:chOff x="2926" y="1324"/>
                  <a:chExt cx="108" cy="227"/>
                </a:xfrm>
              </p:grpSpPr>
              <p:grpSp>
                <p:nvGrpSpPr>
                  <p:cNvPr id="434" name="Group 2174"/>
                  <p:cNvGrpSpPr>
                    <a:grpSpLocks noChangeAspect="1"/>
                  </p:cNvGrpSpPr>
                  <p:nvPr/>
                </p:nvGrpSpPr>
                <p:grpSpPr bwMode="auto">
                  <a:xfrm rot="-4304073">
                    <a:off x="2959" y="1337"/>
                    <a:ext cx="87" cy="62"/>
                    <a:chOff x="480" y="3413"/>
                    <a:chExt cx="673" cy="560"/>
                  </a:xfrm>
                </p:grpSpPr>
                <p:sp>
                  <p:nvSpPr>
                    <p:cNvPr id="448" name="Freeform 217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449" name="Freeform 217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435" name="Group 2177"/>
                  <p:cNvGrpSpPr>
                    <a:grpSpLocks noChangeAspect="1"/>
                  </p:cNvGrpSpPr>
                  <p:nvPr/>
                </p:nvGrpSpPr>
                <p:grpSpPr bwMode="auto">
                  <a:xfrm rot="-4304073">
                    <a:off x="2936" y="1406"/>
                    <a:ext cx="87" cy="62"/>
                    <a:chOff x="1054" y="3406"/>
                    <a:chExt cx="677" cy="565"/>
                  </a:xfrm>
                </p:grpSpPr>
                <p:sp>
                  <p:nvSpPr>
                    <p:cNvPr id="439" name="Freeform 217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440" name="Freeform 217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441" name="Freeform 218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442" name="Freeform 218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443" name="Freeform 218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444" name="Freeform 218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445" name="Freeform 218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446" name="Freeform 218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447" name="Freeform 218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436" name="Group 2187"/>
                  <p:cNvGrpSpPr>
                    <a:grpSpLocks noChangeAspect="1"/>
                  </p:cNvGrpSpPr>
                  <p:nvPr/>
                </p:nvGrpSpPr>
                <p:grpSpPr bwMode="auto">
                  <a:xfrm rot="-4304073">
                    <a:off x="2914" y="1477"/>
                    <a:ext cx="86" cy="62"/>
                    <a:chOff x="480" y="3413"/>
                    <a:chExt cx="673" cy="560"/>
                  </a:xfrm>
                </p:grpSpPr>
                <p:sp>
                  <p:nvSpPr>
                    <p:cNvPr id="437" name="Freeform 218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438" name="Freeform 218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383" name="Group 2190"/>
                <p:cNvGrpSpPr>
                  <a:grpSpLocks/>
                </p:cNvGrpSpPr>
                <p:nvPr/>
              </p:nvGrpSpPr>
              <p:grpSpPr bwMode="auto">
                <a:xfrm>
                  <a:off x="3006" y="1239"/>
                  <a:ext cx="101" cy="237"/>
                  <a:chOff x="3016" y="1279"/>
                  <a:chExt cx="101" cy="237"/>
                </a:xfrm>
              </p:grpSpPr>
              <p:grpSp>
                <p:nvGrpSpPr>
                  <p:cNvPr id="411" name="Group 2191"/>
                  <p:cNvGrpSpPr>
                    <a:grpSpLocks noChangeAspect="1"/>
                  </p:cNvGrpSpPr>
                  <p:nvPr/>
                </p:nvGrpSpPr>
                <p:grpSpPr bwMode="auto">
                  <a:xfrm rot="-4350386">
                    <a:off x="3021" y="1372"/>
                    <a:ext cx="90" cy="56"/>
                    <a:chOff x="480" y="3413"/>
                    <a:chExt cx="673" cy="560"/>
                  </a:xfrm>
                </p:grpSpPr>
                <p:sp>
                  <p:nvSpPr>
                    <p:cNvPr id="432" name="Freeform 219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433" name="Freeform 219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412" name="Group 2194"/>
                  <p:cNvGrpSpPr>
                    <a:grpSpLocks noChangeAspect="1"/>
                  </p:cNvGrpSpPr>
                  <p:nvPr/>
                </p:nvGrpSpPr>
                <p:grpSpPr bwMode="auto">
                  <a:xfrm rot="-4350386">
                    <a:off x="3044" y="1297"/>
                    <a:ext cx="91" cy="55"/>
                    <a:chOff x="1054" y="3406"/>
                    <a:chExt cx="677" cy="565"/>
                  </a:xfrm>
                </p:grpSpPr>
                <p:sp>
                  <p:nvSpPr>
                    <p:cNvPr id="423" name="Freeform 219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424" name="Freeform 219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425" name="Freeform 219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426" name="Freeform 219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427" name="Freeform 219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428" name="Freeform 220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429" name="Freeform 220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430" name="Freeform 220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431" name="Freeform 220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413" name="Group 2204"/>
                  <p:cNvGrpSpPr>
                    <a:grpSpLocks noChangeAspect="1"/>
                  </p:cNvGrpSpPr>
                  <p:nvPr/>
                </p:nvGrpSpPr>
                <p:grpSpPr bwMode="auto">
                  <a:xfrm rot="-4350386">
                    <a:off x="2998" y="1442"/>
                    <a:ext cx="92" cy="56"/>
                    <a:chOff x="1054" y="3406"/>
                    <a:chExt cx="677" cy="565"/>
                  </a:xfrm>
                </p:grpSpPr>
                <p:sp>
                  <p:nvSpPr>
                    <p:cNvPr id="414" name="Freeform 220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415" name="Freeform 220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416" name="Freeform 220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417" name="Freeform 220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418" name="Freeform 220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419" name="Freeform 221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420" name="Freeform 221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421" name="Freeform 221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422" name="Freeform 221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384" name="Group 2214"/>
                <p:cNvGrpSpPr>
                  <a:grpSpLocks/>
                </p:cNvGrpSpPr>
                <p:nvPr/>
              </p:nvGrpSpPr>
              <p:grpSpPr bwMode="auto">
                <a:xfrm>
                  <a:off x="3016" y="1314"/>
                  <a:ext cx="132" cy="302"/>
                  <a:chOff x="2109" y="1324"/>
                  <a:chExt cx="132" cy="302"/>
                </a:xfrm>
              </p:grpSpPr>
              <p:grpSp>
                <p:nvGrpSpPr>
                  <p:cNvPr id="385" name="Group 2215"/>
                  <p:cNvGrpSpPr>
                    <a:grpSpLocks noChangeAspect="1"/>
                  </p:cNvGrpSpPr>
                  <p:nvPr/>
                </p:nvGrpSpPr>
                <p:grpSpPr bwMode="auto">
                  <a:xfrm rot="-4304073">
                    <a:off x="2166" y="1337"/>
                    <a:ext cx="87" cy="62"/>
                    <a:chOff x="480" y="3413"/>
                    <a:chExt cx="673" cy="560"/>
                  </a:xfrm>
                </p:grpSpPr>
                <p:sp>
                  <p:nvSpPr>
                    <p:cNvPr id="409" name="Freeform 221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410" name="Freeform 221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386" name="Group 2218"/>
                  <p:cNvGrpSpPr>
                    <a:grpSpLocks noChangeAspect="1"/>
                  </p:cNvGrpSpPr>
                  <p:nvPr/>
                </p:nvGrpSpPr>
                <p:grpSpPr bwMode="auto">
                  <a:xfrm rot="-4304073">
                    <a:off x="2143" y="1406"/>
                    <a:ext cx="87" cy="62"/>
                    <a:chOff x="1054" y="3406"/>
                    <a:chExt cx="677" cy="565"/>
                  </a:xfrm>
                </p:grpSpPr>
                <p:sp>
                  <p:nvSpPr>
                    <p:cNvPr id="400" name="Freeform 221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401" name="Freeform 222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402" name="Freeform 222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403" name="Freeform 222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404" name="Freeform 222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405" name="Freeform 222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406" name="Freeform 222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407" name="Freeform 222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408" name="Freeform 222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387" name="Group 2228"/>
                  <p:cNvGrpSpPr>
                    <a:grpSpLocks noChangeAspect="1"/>
                  </p:cNvGrpSpPr>
                  <p:nvPr/>
                </p:nvGrpSpPr>
                <p:grpSpPr bwMode="auto">
                  <a:xfrm rot="-4304073">
                    <a:off x="2121" y="1477"/>
                    <a:ext cx="86" cy="62"/>
                    <a:chOff x="480" y="3413"/>
                    <a:chExt cx="673" cy="560"/>
                  </a:xfrm>
                </p:grpSpPr>
                <p:sp>
                  <p:nvSpPr>
                    <p:cNvPr id="398" name="Freeform 222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399" name="Freeform 223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388" name="Group 2231"/>
                  <p:cNvGrpSpPr>
                    <a:grpSpLocks noChangeAspect="1"/>
                  </p:cNvGrpSpPr>
                  <p:nvPr/>
                </p:nvGrpSpPr>
                <p:grpSpPr bwMode="auto">
                  <a:xfrm rot="-4304073">
                    <a:off x="2096" y="1552"/>
                    <a:ext cx="87" cy="62"/>
                    <a:chOff x="1054" y="3406"/>
                    <a:chExt cx="677" cy="565"/>
                  </a:xfrm>
                </p:grpSpPr>
                <p:sp>
                  <p:nvSpPr>
                    <p:cNvPr id="389" name="Freeform 223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390" name="Freeform 223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391" name="Freeform 223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392" name="Freeform 223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393" name="Freeform 223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394" name="Freeform 223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395" name="Freeform 223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396" name="Freeform 223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397" name="Freeform 224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nvGrpSpPr>
            <p:cNvPr id="93" name="Group 2241"/>
            <p:cNvGrpSpPr>
              <a:grpSpLocks/>
            </p:cNvGrpSpPr>
            <p:nvPr/>
          </p:nvGrpSpPr>
          <p:grpSpPr bwMode="auto">
            <a:xfrm>
              <a:off x="5281" y="2292"/>
              <a:ext cx="268" cy="409"/>
              <a:chOff x="2880" y="1207"/>
              <a:chExt cx="268" cy="409"/>
            </a:xfrm>
          </p:grpSpPr>
          <p:grpSp>
            <p:nvGrpSpPr>
              <p:cNvPr id="282" name="Group 2242"/>
              <p:cNvGrpSpPr>
                <a:grpSpLocks/>
              </p:cNvGrpSpPr>
              <p:nvPr/>
            </p:nvGrpSpPr>
            <p:grpSpPr bwMode="auto">
              <a:xfrm>
                <a:off x="2880" y="1207"/>
                <a:ext cx="126" cy="317"/>
                <a:chOff x="1655" y="1234"/>
                <a:chExt cx="126" cy="317"/>
              </a:xfrm>
            </p:grpSpPr>
            <p:grpSp>
              <p:nvGrpSpPr>
                <p:cNvPr id="351" name="Group 2243"/>
                <p:cNvGrpSpPr>
                  <a:grpSpLocks noChangeAspect="1"/>
                </p:cNvGrpSpPr>
                <p:nvPr/>
              </p:nvGrpSpPr>
              <p:grpSpPr bwMode="auto">
                <a:xfrm rot="-4350386">
                  <a:off x="1685" y="1327"/>
                  <a:ext cx="90" cy="56"/>
                  <a:chOff x="480" y="3413"/>
                  <a:chExt cx="673" cy="560"/>
                </a:xfrm>
              </p:grpSpPr>
              <p:sp>
                <p:nvSpPr>
                  <p:cNvPr id="375" name="Freeform 224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376" name="Freeform 224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352" name="Group 2246"/>
                <p:cNvGrpSpPr>
                  <a:grpSpLocks noChangeAspect="1"/>
                </p:cNvGrpSpPr>
                <p:nvPr/>
              </p:nvGrpSpPr>
              <p:grpSpPr bwMode="auto">
                <a:xfrm rot="-4350386">
                  <a:off x="1708" y="1252"/>
                  <a:ext cx="91" cy="55"/>
                  <a:chOff x="1054" y="3406"/>
                  <a:chExt cx="677" cy="565"/>
                </a:xfrm>
              </p:grpSpPr>
              <p:sp>
                <p:nvSpPr>
                  <p:cNvPr id="366" name="Freeform 224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367" name="Freeform 224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368" name="Freeform 224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369" name="Freeform 225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370" name="Freeform 225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371" name="Freeform 225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372" name="Freeform 225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373" name="Freeform 225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374" name="Freeform 225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353" name="Group 2256"/>
                <p:cNvGrpSpPr>
                  <a:grpSpLocks noChangeAspect="1"/>
                </p:cNvGrpSpPr>
                <p:nvPr/>
              </p:nvGrpSpPr>
              <p:grpSpPr bwMode="auto">
                <a:xfrm rot="-4350386">
                  <a:off x="1662" y="1397"/>
                  <a:ext cx="92" cy="56"/>
                  <a:chOff x="1054" y="3406"/>
                  <a:chExt cx="677" cy="565"/>
                </a:xfrm>
              </p:grpSpPr>
              <p:sp>
                <p:nvSpPr>
                  <p:cNvPr id="357" name="Freeform 225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358" name="Freeform 225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359" name="Freeform 225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360" name="Freeform 226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361" name="Freeform 226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362" name="Freeform 226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363" name="Freeform 226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364" name="Freeform 226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365" name="Freeform 226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354" name="Group 2266"/>
                <p:cNvGrpSpPr>
                  <a:grpSpLocks noChangeAspect="1"/>
                </p:cNvGrpSpPr>
                <p:nvPr/>
              </p:nvGrpSpPr>
              <p:grpSpPr bwMode="auto">
                <a:xfrm rot="-4350386">
                  <a:off x="1638" y="1478"/>
                  <a:ext cx="90" cy="55"/>
                  <a:chOff x="480" y="3413"/>
                  <a:chExt cx="673" cy="560"/>
                </a:xfrm>
              </p:grpSpPr>
              <p:sp>
                <p:nvSpPr>
                  <p:cNvPr id="355" name="Freeform 226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356" name="Freeform 226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283" name="Group 2269"/>
              <p:cNvGrpSpPr>
                <a:grpSpLocks/>
              </p:cNvGrpSpPr>
              <p:nvPr/>
            </p:nvGrpSpPr>
            <p:grpSpPr bwMode="auto">
              <a:xfrm>
                <a:off x="2926" y="1298"/>
                <a:ext cx="108" cy="227"/>
                <a:chOff x="2926" y="1324"/>
                <a:chExt cx="108" cy="227"/>
              </a:xfrm>
            </p:grpSpPr>
            <p:grpSp>
              <p:nvGrpSpPr>
                <p:cNvPr id="335" name="Group 2270"/>
                <p:cNvGrpSpPr>
                  <a:grpSpLocks noChangeAspect="1"/>
                </p:cNvGrpSpPr>
                <p:nvPr/>
              </p:nvGrpSpPr>
              <p:grpSpPr bwMode="auto">
                <a:xfrm rot="-4304073">
                  <a:off x="2959" y="1337"/>
                  <a:ext cx="87" cy="62"/>
                  <a:chOff x="480" y="3413"/>
                  <a:chExt cx="673" cy="560"/>
                </a:xfrm>
              </p:grpSpPr>
              <p:sp>
                <p:nvSpPr>
                  <p:cNvPr id="349" name="Freeform 227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350" name="Freeform 227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336" name="Group 2273"/>
                <p:cNvGrpSpPr>
                  <a:grpSpLocks noChangeAspect="1"/>
                </p:cNvGrpSpPr>
                <p:nvPr/>
              </p:nvGrpSpPr>
              <p:grpSpPr bwMode="auto">
                <a:xfrm rot="-4304073">
                  <a:off x="2936" y="1406"/>
                  <a:ext cx="87" cy="62"/>
                  <a:chOff x="1054" y="3406"/>
                  <a:chExt cx="677" cy="565"/>
                </a:xfrm>
              </p:grpSpPr>
              <p:sp>
                <p:nvSpPr>
                  <p:cNvPr id="340" name="Freeform 227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341" name="Freeform 227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342" name="Freeform 227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343" name="Freeform 227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344" name="Freeform 227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345" name="Freeform 227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346" name="Freeform 228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347" name="Freeform 228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348" name="Freeform 228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337" name="Group 2283"/>
                <p:cNvGrpSpPr>
                  <a:grpSpLocks noChangeAspect="1"/>
                </p:cNvGrpSpPr>
                <p:nvPr/>
              </p:nvGrpSpPr>
              <p:grpSpPr bwMode="auto">
                <a:xfrm rot="-4304073">
                  <a:off x="2914" y="1477"/>
                  <a:ext cx="86" cy="62"/>
                  <a:chOff x="480" y="3413"/>
                  <a:chExt cx="673" cy="560"/>
                </a:xfrm>
              </p:grpSpPr>
              <p:sp>
                <p:nvSpPr>
                  <p:cNvPr id="338" name="Freeform 228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339" name="Freeform 228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284" name="Group 2286"/>
              <p:cNvGrpSpPr>
                <a:grpSpLocks/>
              </p:cNvGrpSpPr>
              <p:nvPr/>
            </p:nvGrpSpPr>
            <p:grpSpPr bwMode="auto">
              <a:xfrm>
                <a:off x="3006" y="1239"/>
                <a:ext cx="101" cy="237"/>
                <a:chOff x="3016" y="1279"/>
                <a:chExt cx="101" cy="237"/>
              </a:xfrm>
            </p:grpSpPr>
            <p:grpSp>
              <p:nvGrpSpPr>
                <p:cNvPr id="312" name="Group 2287"/>
                <p:cNvGrpSpPr>
                  <a:grpSpLocks noChangeAspect="1"/>
                </p:cNvGrpSpPr>
                <p:nvPr/>
              </p:nvGrpSpPr>
              <p:grpSpPr bwMode="auto">
                <a:xfrm rot="-4350386">
                  <a:off x="3021" y="1372"/>
                  <a:ext cx="90" cy="56"/>
                  <a:chOff x="480" y="3413"/>
                  <a:chExt cx="673" cy="560"/>
                </a:xfrm>
              </p:grpSpPr>
              <p:sp>
                <p:nvSpPr>
                  <p:cNvPr id="333" name="Freeform 228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334" name="Freeform 228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313" name="Group 2290"/>
                <p:cNvGrpSpPr>
                  <a:grpSpLocks noChangeAspect="1"/>
                </p:cNvGrpSpPr>
                <p:nvPr/>
              </p:nvGrpSpPr>
              <p:grpSpPr bwMode="auto">
                <a:xfrm rot="-4350386">
                  <a:off x="3044" y="1297"/>
                  <a:ext cx="91" cy="55"/>
                  <a:chOff x="1054" y="3406"/>
                  <a:chExt cx="677" cy="565"/>
                </a:xfrm>
              </p:grpSpPr>
              <p:sp>
                <p:nvSpPr>
                  <p:cNvPr id="324" name="Freeform 229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325" name="Freeform 229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326" name="Freeform 229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327" name="Freeform 229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328" name="Freeform 229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329" name="Freeform 229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330" name="Freeform 229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331" name="Freeform 229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332" name="Freeform 229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314" name="Group 2300"/>
                <p:cNvGrpSpPr>
                  <a:grpSpLocks noChangeAspect="1"/>
                </p:cNvGrpSpPr>
                <p:nvPr/>
              </p:nvGrpSpPr>
              <p:grpSpPr bwMode="auto">
                <a:xfrm rot="-4350386">
                  <a:off x="2998" y="1442"/>
                  <a:ext cx="92" cy="56"/>
                  <a:chOff x="1054" y="3406"/>
                  <a:chExt cx="677" cy="565"/>
                </a:xfrm>
              </p:grpSpPr>
              <p:sp>
                <p:nvSpPr>
                  <p:cNvPr id="315" name="Freeform 230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316" name="Freeform 2302"/>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317" name="Freeform 2303"/>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318" name="Freeform 2304"/>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319" name="Freeform 230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320" name="Freeform 2306"/>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321" name="Freeform 2307"/>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322" name="Freeform 2308"/>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323" name="Freeform 2309"/>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285" name="Group 2310"/>
              <p:cNvGrpSpPr>
                <a:grpSpLocks/>
              </p:cNvGrpSpPr>
              <p:nvPr/>
            </p:nvGrpSpPr>
            <p:grpSpPr bwMode="auto">
              <a:xfrm>
                <a:off x="3016" y="1314"/>
                <a:ext cx="132" cy="302"/>
                <a:chOff x="2109" y="1324"/>
                <a:chExt cx="132" cy="302"/>
              </a:xfrm>
            </p:grpSpPr>
            <p:grpSp>
              <p:nvGrpSpPr>
                <p:cNvPr id="286" name="Group 2311"/>
                <p:cNvGrpSpPr>
                  <a:grpSpLocks noChangeAspect="1"/>
                </p:cNvGrpSpPr>
                <p:nvPr/>
              </p:nvGrpSpPr>
              <p:grpSpPr bwMode="auto">
                <a:xfrm rot="-4304073">
                  <a:off x="2166" y="1337"/>
                  <a:ext cx="87" cy="62"/>
                  <a:chOff x="480" y="3413"/>
                  <a:chExt cx="673" cy="560"/>
                </a:xfrm>
              </p:grpSpPr>
              <p:sp>
                <p:nvSpPr>
                  <p:cNvPr id="310" name="Freeform 231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311" name="Freeform 231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287" name="Group 2314"/>
                <p:cNvGrpSpPr>
                  <a:grpSpLocks noChangeAspect="1"/>
                </p:cNvGrpSpPr>
                <p:nvPr/>
              </p:nvGrpSpPr>
              <p:grpSpPr bwMode="auto">
                <a:xfrm rot="-4304073">
                  <a:off x="2143" y="1406"/>
                  <a:ext cx="87" cy="62"/>
                  <a:chOff x="1054" y="3406"/>
                  <a:chExt cx="677" cy="565"/>
                </a:xfrm>
              </p:grpSpPr>
              <p:sp>
                <p:nvSpPr>
                  <p:cNvPr id="301" name="Freeform 231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302" name="Freeform 231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303" name="Freeform 231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304" name="Freeform 231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305" name="Freeform 231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306" name="Freeform 232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307" name="Freeform 232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308" name="Freeform 232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309" name="Freeform 232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288" name="Group 2324"/>
                <p:cNvGrpSpPr>
                  <a:grpSpLocks noChangeAspect="1"/>
                </p:cNvGrpSpPr>
                <p:nvPr/>
              </p:nvGrpSpPr>
              <p:grpSpPr bwMode="auto">
                <a:xfrm rot="-4304073">
                  <a:off x="2121" y="1477"/>
                  <a:ext cx="86" cy="62"/>
                  <a:chOff x="480" y="3413"/>
                  <a:chExt cx="673" cy="560"/>
                </a:xfrm>
              </p:grpSpPr>
              <p:sp>
                <p:nvSpPr>
                  <p:cNvPr id="299" name="Freeform 232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300" name="Freeform 232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289" name="Group 2327"/>
                <p:cNvGrpSpPr>
                  <a:grpSpLocks noChangeAspect="1"/>
                </p:cNvGrpSpPr>
                <p:nvPr/>
              </p:nvGrpSpPr>
              <p:grpSpPr bwMode="auto">
                <a:xfrm rot="-4304073">
                  <a:off x="2096" y="1552"/>
                  <a:ext cx="87" cy="62"/>
                  <a:chOff x="1054" y="3406"/>
                  <a:chExt cx="677" cy="565"/>
                </a:xfrm>
              </p:grpSpPr>
              <p:sp>
                <p:nvSpPr>
                  <p:cNvPr id="290" name="Freeform 232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291" name="Freeform 2329"/>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292" name="Freeform 2330"/>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293" name="Freeform 2331"/>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294" name="Freeform 233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295" name="Freeform 2333"/>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296" name="Freeform 2334"/>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297" name="Freeform 2335"/>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298" name="Freeform 2336"/>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nvGrpSpPr>
            <p:cNvPr id="94" name="Group 2337"/>
            <p:cNvGrpSpPr>
              <a:grpSpLocks/>
            </p:cNvGrpSpPr>
            <p:nvPr/>
          </p:nvGrpSpPr>
          <p:grpSpPr bwMode="auto">
            <a:xfrm>
              <a:off x="5322" y="2337"/>
              <a:ext cx="280" cy="454"/>
              <a:chOff x="2868" y="1661"/>
              <a:chExt cx="280" cy="454"/>
            </a:xfrm>
          </p:grpSpPr>
          <p:grpSp>
            <p:nvGrpSpPr>
              <p:cNvPr id="95" name="Group 2338"/>
              <p:cNvGrpSpPr>
                <a:grpSpLocks/>
              </p:cNvGrpSpPr>
              <p:nvPr/>
            </p:nvGrpSpPr>
            <p:grpSpPr bwMode="auto">
              <a:xfrm>
                <a:off x="2868" y="1707"/>
                <a:ext cx="131" cy="298"/>
                <a:chOff x="1815" y="1253"/>
                <a:chExt cx="131" cy="298"/>
              </a:xfrm>
            </p:grpSpPr>
            <p:grpSp>
              <p:nvGrpSpPr>
                <p:cNvPr id="256" name="Group 2339"/>
                <p:cNvGrpSpPr>
                  <a:grpSpLocks noChangeAspect="1"/>
                </p:cNvGrpSpPr>
                <p:nvPr/>
              </p:nvGrpSpPr>
              <p:grpSpPr bwMode="auto">
                <a:xfrm rot="-4304073">
                  <a:off x="1872" y="1265"/>
                  <a:ext cx="86" cy="62"/>
                  <a:chOff x="1054" y="3406"/>
                  <a:chExt cx="677" cy="565"/>
                </a:xfrm>
              </p:grpSpPr>
              <p:sp>
                <p:nvSpPr>
                  <p:cNvPr id="273" name="Freeform 234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274" name="Freeform 234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275" name="Freeform 234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276" name="Freeform 234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277" name="Freeform 234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278" name="Freeform 234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279" name="Freeform 234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280" name="Freeform 234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281" name="Freeform 234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257" name="Group 2349"/>
                <p:cNvGrpSpPr>
                  <a:grpSpLocks noChangeAspect="1"/>
                </p:cNvGrpSpPr>
                <p:nvPr/>
              </p:nvGrpSpPr>
              <p:grpSpPr bwMode="auto">
                <a:xfrm rot="-4304073">
                  <a:off x="1848" y="1337"/>
                  <a:ext cx="87" cy="62"/>
                  <a:chOff x="480" y="3413"/>
                  <a:chExt cx="673" cy="560"/>
                </a:xfrm>
              </p:grpSpPr>
              <p:sp>
                <p:nvSpPr>
                  <p:cNvPr id="271" name="Freeform 235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272" name="Freeform 235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258" name="Group 2352"/>
                <p:cNvGrpSpPr>
                  <a:grpSpLocks noChangeAspect="1"/>
                </p:cNvGrpSpPr>
                <p:nvPr/>
              </p:nvGrpSpPr>
              <p:grpSpPr bwMode="auto">
                <a:xfrm rot="-4304073">
                  <a:off x="1825" y="1406"/>
                  <a:ext cx="87" cy="62"/>
                  <a:chOff x="1054" y="3406"/>
                  <a:chExt cx="677" cy="565"/>
                </a:xfrm>
              </p:grpSpPr>
              <p:sp>
                <p:nvSpPr>
                  <p:cNvPr id="262" name="Freeform 235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263" name="Freeform 235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264" name="Freeform 235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265" name="Freeform 235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266" name="Freeform 235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267" name="Freeform 235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268" name="Freeform 235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269" name="Freeform 236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270" name="Freeform 236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259" name="Group 2362"/>
                <p:cNvGrpSpPr>
                  <a:grpSpLocks noChangeAspect="1"/>
                </p:cNvGrpSpPr>
                <p:nvPr/>
              </p:nvGrpSpPr>
              <p:grpSpPr bwMode="auto">
                <a:xfrm rot="-4304073">
                  <a:off x="1803" y="1477"/>
                  <a:ext cx="86" cy="62"/>
                  <a:chOff x="480" y="3413"/>
                  <a:chExt cx="673" cy="560"/>
                </a:xfrm>
              </p:grpSpPr>
              <p:sp>
                <p:nvSpPr>
                  <p:cNvPr id="260" name="Freeform 236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261" name="Freeform 236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96" name="Group 2365"/>
              <p:cNvGrpSpPr>
                <a:grpSpLocks/>
              </p:cNvGrpSpPr>
              <p:nvPr/>
            </p:nvGrpSpPr>
            <p:grpSpPr bwMode="auto">
              <a:xfrm>
                <a:off x="2945" y="1661"/>
                <a:ext cx="124" cy="309"/>
                <a:chOff x="1998" y="1253"/>
                <a:chExt cx="124" cy="309"/>
              </a:xfrm>
            </p:grpSpPr>
            <p:grpSp>
              <p:nvGrpSpPr>
                <p:cNvPr id="230" name="Group 2366"/>
                <p:cNvGrpSpPr>
                  <a:grpSpLocks noChangeAspect="1"/>
                </p:cNvGrpSpPr>
                <p:nvPr/>
              </p:nvGrpSpPr>
              <p:grpSpPr bwMode="auto">
                <a:xfrm rot="-4350386">
                  <a:off x="2003" y="1418"/>
                  <a:ext cx="90" cy="56"/>
                  <a:chOff x="480" y="3413"/>
                  <a:chExt cx="673" cy="560"/>
                </a:xfrm>
              </p:grpSpPr>
              <p:sp>
                <p:nvSpPr>
                  <p:cNvPr id="254" name="Freeform 236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255" name="Freeform 236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231" name="Group 2369"/>
                <p:cNvGrpSpPr>
                  <a:grpSpLocks noChangeAspect="1"/>
                </p:cNvGrpSpPr>
                <p:nvPr/>
              </p:nvGrpSpPr>
              <p:grpSpPr bwMode="auto">
                <a:xfrm rot="-4350386">
                  <a:off x="2026" y="1343"/>
                  <a:ext cx="91" cy="55"/>
                  <a:chOff x="1054" y="3406"/>
                  <a:chExt cx="677" cy="565"/>
                </a:xfrm>
              </p:grpSpPr>
              <p:sp>
                <p:nvSpPr>
                  <p:cNvPr id="245" name="Freeform 237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246" name="Freeform 237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247" name="Freeform 237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248" name="Freeform 237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249" name="Freeform 237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250" name="Freeform 237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251" name="Freeform 237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252" name="Freeform 237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253" name="Freeform 237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232" name="Group 2379"/>
                <p:cNvGrpSpPr>
                  <a:grpSpLocks noChangeAspect="1"/>
                </p:cNvGrpSpPr>
                <p:nvPr/>
              </p:nvGrpSpPr>
              <p:grpSpPr bwMode="auto">
                <a:xfrm rot="-4350386">
                  <a:off x="1980" y="1488"/>
                  <a:ext cx="92" cy="56"/>
                  <a:chOff x="1054" y="3406"/>
                  <a:chExt cx="677" cy="565"/>
                </a:xfrm>
              </p:grpSpPr>
              <p:sp>
                <p:nvSpPr>
                  <p:cNvPr id="236" name="Freeform 238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237" name="Freeform 238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238" name="Freeform 238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239" name="Freeform 238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240" name="Freeform 238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241" name="Freeform 238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242" name="Freeform 238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243" name="Freeform 238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244" name="Freeform 238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233" name="Group 2389"/>
                <p:cNvGrpSpPr>
                  <a:grpSpLocks noChangeAspect="1"/>
                </p:cNvGrpSpPr>
                <p:nvPr/>
              </p:nvGrpSpPr>
              <p:grpSpPr bwMode="auto">
                <a:xfrm rot="-4350386">
                  <a:off x="2050" y="1270"/>
                  <a:ext cx="90" cy="55"/>
                  <a:chOff x="480" y="3413"/>
                  <a:chExt cx="673" cy="560"/>
                </a:xfrm>
              </p:grpSpPr>
              <p:sp>
                <p:nvSpPr>
                  <p:cNvPr id="234" name="Freeform 239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235" name="Freeform 239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97" name="Group 2392"/>
              <p:cNvGrpSpPr>
                <a:grpSpLocks noChangeAspect="1"/>
              </p:cNvGrpSpPr>
              <p:nvPr/>
            </p:nvGrpSpPr>
            <p:grpSpPr bwMode="auto">
              <a:xfrm>
                <a:off x="2971" y="1707"/>
                <a:ext cx="155" cy="373"/>
                <a:chOff x="932" y="1304"/>
                <a:chExt cx="141" cy="338"/>
              </a:xfrm>
            </p:grpSpPr>
            <p:grpSp>
              <p:nvGrpSpPr>
                <p:cNvPr id="194" name="Group 2393"/>
                <p:cNvGrpSpPr>
                  <a:grpSpLocks noChangeAspect="1"/>
                </p:cNvGrpSpPr>
                <p:nvPr/>
              </p:nvGrpSpPr>
              <p:grpSpPr bwMode="auto">
                <a:xfrm rot="-4304073">
                  <a:off x="1006" y="1315"/>
                  <a:ext cx="78" cy="56"/>
                  <a:chOff x="1054" y="3406"/>
                  <a:chExt cx="677" cy="565"/>
                </a:xfrm>
              </p:grpSpPr>
              <p:sp>
                <p:nvSpPr>
                  <p:cNvPr id="221" name="Freeform 239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222" name="Freeform 2395"/>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223" name="Freeform 2396"/>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224" name="Freeform 2397"/>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225" name="Freeform 2398"/>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226" name="Freeform 2399"/>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227" name="Freeform 2400"/>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228" name="Freeform 2401"/>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229" name="Freeform 2402"/>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nvGrpSpPr>
                <p:cNvPr id="195" name="Group 2403"/>
                <p:cNvGrpSpPr>
                  <a:grpSpLocks noChangeAspect="1"/>
                </p:cNvGrpSpPr>
                <p:nvPr/>
              </p:nvGrpSpPr>
              <p:grpSpPr bwMode="auto">
                <a:xfrm rot="-4304073">
                  <a:off x="984" y="1380"/>
                  <a:ext cx="79" cy="56"/>
                  <a:chOff x="480" y="3413"/>
                  <a:chExt cx="673" cy="560"/>
                </a:xfrm>
              </p:grpSpPr>
              <p:sp>
                <p:nvSpPr>
                  <p:cNvPr id="219" name="Freeform 240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220" name="Freeform 240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96" name="Group 2406"/>
                <p:cNvGrpSpPr>
                  <a:grpSpLocks noChangeAspect="1"/>
                </p:cNvGrpSpPr>
                <p:nvPr/>
              </p:nvGrpSpPr>
              <p:grpSpPr bwMode="auto">
                <a:xfrm rot="-4304073">
                  <a:off x="963" y="1443"/>
                  <a:ext cx="79" cy="56"/>
                  <a:chOff x="1054" y="3406"/>
                  <a:chExt cx="677" cy="565"/>
                </a:xfrm>
              </p:grpSpPr>
              <p:sp>
                <p:nvSpPr>
                  <p:cNvPr id="210" name="Freeform 240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211" name="Freeform 2408"/>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212" name="Freeform 2409"/>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213" name="Freeform 2410"/>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214" name="Freeform 2411"/>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215" name="Freeform 2412"/>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216" name="Freeform 2413"/>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217" name="Freeform 2414"/>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218" name="Freeform 2415"/>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97" name="Group 2416"/>
                <p:cNvGrpSpPr>
                  <a:grpSpLocks noChangeAspect="1"/>
                </p:cNvGrpSpPr>
                <p:nvPr/>
              </p:nvGrpSpPr>
              <p:grpSpPr bwMode="auto">
                <a:xfrm rot="-4304073">
                  <a:off x="943" y="1507"/>
                  <a:ext cx="78" cy="56"/>
                  <a:chOff x="480" y="3413"/>
                  <a:chExt cx="673" cy="560"/>
                </a:xfrm>
              </p:grpSpPr>
              <p:sp>
                <p:nvSpPr>
                  <p:cNvPr id="208" name="Freeform 241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209" name="Freeform 2418"/>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98" name="Group 2419"/>
                <p:cNvGrpSpPr>
                  <a:grpSpLocks noChangeAspect="1"/>
                </p:cNvGrpSpPr>
                <p:nvPr/>
              </p:nvGrpSpPr>
              <p:grpSpPr bwMode="auto">
                <a:xfrm rot="-4304073">
                  <a:off x="920" y="1575"/>
                  <a:ext cx="79" cy="56"/>
                  <a:chOff x="1054" y="3406"/>
                  <a:chExt cx="677" cy="565"/>
                </a:xfrm>
              </p:grpSpPr>
              <p:sp>
                <p:nvSpPr>
                  <p:cNvPr id="199" name="Freeform 242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200" name="Freeform 2421"/>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201" name="Freeform 2422"/>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202" name="Freeform 2423"/>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203" name="Freeform 2424"/>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204" name="Freeform 2425"/>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205" name="Freeform 2426"/>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206" name="Freeform 2427"/>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207" name="Freeform 2428"/>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nvGrpSpPr>
              <p:cNvPr id="98" name="Group 2429"/>
              <p:cNvGrpSpPr>
                <a:grpSpLocks/>
              </p:cNvGrpSpPr>
              <p:nvPr/>
            </p:nvGrpSpPr>
            <p:grpSpPr bwMode="auto">
              <a:xfrm>
                <a:off x="2880" y="1706"/>
                <a:ext cx="268" cy="409"/>
                <a:chOff x="2880" y="1207"/>
                <a:chExt cx="268" cy="409"/>
              </a:xfrm>
            </p:grpSpPr>
            <p:grpSp>
              <p:nvGrpSpPr>
                <p:cNvPr id="99" name="Group 2430"/>
                <p:cNvGrpSpPr>
                  <a:grpSpLocks/>
                </p:cNvGrpSpPr>
                <p:nvPr/>
              </p:nvGrpSpPr>
              <p:grpSpPr bwMode="auto">
                <a:xfrm>
                  <a:off x="2880" y="1207"/>
                  <a:ext cx="126" cy="317"/>
                  <a:chOff x="1655" y="1234"/>
                  <a:chExt cx="126" cy="317"/>
                </a:xfrm>
              </p:grpSpPr>
              <p:grpSp>
                <p:nvGrpSpPr>
                  <p:cNvPr id="168" name="Group 2431"/>
                  <p:cNvGrpSpPr>
                    <a:grpSpLocks noChangeAspect="1"/>
                  </p:cNvGrpSpPr>
                  <p:nvPr/>
                </p:nvGrpSpPr>
                <p:grpSpPr bwMode="auto">
                  <a:xfrm rot="-4350386">
                    <a:off x="1685" y="1327"/>
                    <a:ext cx="90" cy="56"/>
                    <a:chOff x="480" y="3413"/>
                    <a:chExt cx="673" cy="560"/>
                  </a:xfrm>
                </p:grpSpPr>
                <p:sp>
                  <p:nvSpPr>
                    <p:cNvPr id="192" name="Freeform 243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93" name="Freeform 243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69" name="Group 2434"/>
                  <p:cNvGrpSpPr>
                    <a:grpSpLocks noChangeAspect="1"/>
                  </p:cNvGrpSpPr>
                  <p:nvPr/>
                </p:nvGrpSpPr>
                <p:grpSpPr bwMode="auto">
                  <a:xfrm rot="-4350386">
                    <a:off x="1708" y="1252"/>
                    <a:ext cx="91" cy="55"/>
                    <a:chOff x="1054" y="3406"/>
                    <a:chExt cx="677" cy="565"/>
                  </a:xfrm>
                </p:grpSpPr>
                <p:sp>
                  <p:nvSpPr>
                    <p:cNvPr id="183" name="Freeform 243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84" name="Freeform 243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85" name="Freeform 243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86" name="Freeform 243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87" name="Freeform 243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88" name="Freeform 244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89" name="Freeform 244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90" name="Freeform 244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91" name="Freeform 244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70" name="Group 2444"/>
                  <p:cNvGrpSpPr>
                    <a:grpSpLocks noChangeAspect="1"/>
                  </p:cNvGrpSpPr>
                  <p:nvPr/>
                </p:nvGrpSpPr>
                <p:grpSpPr bwMode="auto">
                  <a:xfrm rot="-4350386">
                    <a:off x="1662" y="1397"/>
                    <a:ext cx="92" cy="56"/>
                    <a:chOff x="1054" y="3406"/>
                    <a:chExt cx="677" cy="565"/>
                  </a:xfrm>
                </p:grpSpPr>
                <p:sp>
                  <p:nvSpPr>
                    <p:cNvPr id="174" name="Freeform 2445"/>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75" name="Freeform 2446"/>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76" name="Freeform 2447"/>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77" name="Freeform 2448"/>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78" name="Freeform 244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79" name="Freeform 2450"/>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80" name="Freeform 2451"/>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81" name="Freeform 2452"/>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82" name="Freeform 2453"/>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71" name="Group 2454"/>
                  <p:cNvGrpSpPr>
                    <a:grpSpLocks noChangeAspect="1"/>
                  </p:cNvGrpSpPr>
                  <p:nvPr/>
                </p:nvGrpSpPr>
                <p:grpSpPr bwMode="auto">
                  <a:xfrm rot="-4350386">
                    <a:off x="1638" y="1478"/>
                    <a:ext cx="90" cy="55"/>
                    <a:chOff x="480" y="3413"/>
                    <a:chExt cx="673" cy="560"/>
                  </a:xfrm>
                </p:grpSpPr>
                <p:sp>
                  <p:nvSpPr>
                    <p:cNvPr id="172" name="Freeform 2455"/>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9525">
                      <a:noFill/>
                      <a:round/>
                      <a:headEnd/>
                      <a:tailEnd/>
                    </a:ln>
                  </p:spPr>
                  <p:txBody>
                    <a:bodyPr/>
                    <a:lstStyle/>
                    <a:p>
                      <a:endParaRPr lang="en-US"/>
                    </a:p>
                  </p:txBody>
                </p:sp>
                <p:sp>
                  <p:nvSpPr>
                    <p:cNvPr id="173" name="Freeform 245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chemeClr val="tx1"/>
                    </a:solidFill>
                    <a:ln w="7938" cap="flat">
                      <a:solidFill>
                        <a:srgbClr val="343434"/>
                      </a:solidFill>
                      <a:prstDash val="solid"/>
                      <a:miter lim="800000"/>
                      <a:headEnd/>
                      <a:tailEnd/>
                    </a:ln>
                  </p:spPr>
                  <p:txBody>
                    <a:bodyPr/>
                    <a:lstStyle/>
                    <a:p>
                      <a:endParaRPr lang="en-US"/>
                    </a:p>
                  </p:txBody>
                </p:sp>
              </p:grpSp>
            </p:grpSp>
            <p:grpSp>
              <p:nvGrpSpPr>
                <p:cNvPr id="100" name="Group 2457"/>
                <p:cNvGrpSpPr>
                  <a:grpSpLocks/>
                </p:cNvGrpSpPr>
                <p:nvPr/>
              </p:nvGrpSpPr>
              <p:grpSpPr bwMode="auto">
                <a:xfrm>
                  <a:off x="2926" y="1298"/>
                  <a:ext cx="108" cy="227"/>
                  <a:chOff x="2926" y="1324"/>
                  <a:chExt cx="108" cy="227"/>
                </a:xfrm>
              </p:grpSpPr>
              <p:grpSp>
                <p:nvGrpSpPr>
                  <p:cNvPr id="152" name="Group 2458"/>
                  <p:cNvGrpSpPr>
                    <a:grpSpLocks noChangeAspect="1"/>
                  </p:cNvGrpSpPr>
                  <p:nvPr/>
                </p:nvGrpSpPr>
                <p:grpSpPr bwMode="auto">
                  <a:xfrm rot="-4304073">
                    <a:off x="2959" y="1337"/>
                    <a:ext cx="87" cy="62"/>
                    <a:chOff x="480" y="3413"/>
                    <a:chExt cx="673" cy="560"/>
                  </a:xfrm>
                </p:grpSpPr>
                <p:sp>
                  <p:nvSpPr>
                    <p:cNvPr id="166" name="Freeform 2459"/>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67" name="Freeform 246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53" name="Group 2461"/>
                  <p:cNvGrpSpPr>
                    <a:grpSpLocks noChangeAspect="1"/>
                  </p:cNvGrpSpPr>
                  <p:nvPr/>
                </p:nvGrpSpPr>
                <p:grpSpPr bwMode="auto">
                  <a:xfrm rot="-4304073">
                    <a:off x="2936" y="1406"/>
                    <a:ext cx="87" cy="62"/>
                    <a:chOff x="1054" y="3406"/>
                    <a:chExt cx="677" cy="565"/>
                  </a:xfrm>
                </p:grpSpPr>
                <p:sp>
                  <p:nvSpPr>
                    <p:cNvPr id="157" name="Freeform 2462"/>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58" name="Freeform 2463"/>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59" name="Freeform 2464"/>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60" name="Freeform 2465"/>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61" name="Freeform 246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62" name="Freeform 2467"/>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63" name="Freeform 2468"/>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64" name="Freeform 2469"/>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65" name="Freeform 2470"/>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54" name="Group 2471"/>
                  <p:cNvGrpSpPr>
                    <a:grpSpLocks noChangeAspect="1"/>
                  </p:cNvGrpSpPr>
                  <p:nvPr/>
                </p:nvGrpSpPr>
                <p:grpSpPr bwMode="auto">
                  <a:xfrm rot="-4304073">
                    <a:off x="2914" y="1477"/>
                    <a:ext cx="86" cy="62"/>
                    <a:chOff x="480" y="3413"/>
                    <a:chExt cx="673" cy="560"/>
                  </a:xfrm>
                </p:grpSpPr>
                <p:sp>
                  <p:nvSpPr>
                    <p:cNvPr id="155" name="Freeform 2472"/>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56" name="Freeform 247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grpSp>
              <p:nvGrpSpPr>
                <p:cNvPr id="101" name="Group 2474"/>
                <p:cNvGrpSpPr>
                  <a:grpSpLocks/>
                </p:cNvGrpSpPr>
                <p:nvPr/>
              </p:nvGrpSpPr>
              <p:grpSpPr bwMode="auto">
                <a:xfrm>
                  <a:off x="3006" y="1239"/>
                  <a:ext cx="101" cy="237"/>
                  <a:chOff x="3016" y="1279"/>
                  <a:chExt cx="101" cy="237"/>
                </a:xfrm>
              </p:grpSpPr>
              <p:grpSp>
                <p:nvGrpSpPr>
                  <p:cNvPr id="129" name="Group 2475"/>
                  <p:cNvGrpSpPr>
                    <a:grpSpLocks noChangeAspect="1"/>
                  </p:cNvGrpSpPr>
                  <p:nvPr/>
                </p:nvGrpSpPr>
                <p:grpSpPr bwMode="auto">
                  <a:xfrm rot="-4350386">
                    <a:off x="3021" y="1372"/>
                    <a:ext cx="90" cy="56"/>
                    <a:chOff x="480" y="3413"/>
                    <a:chExt cx="673" cy="560"/>
                  </a:xfrm>
                </p:grpSpPr>
                <p:sp>
                  <p:nvSpPr>
                    <p:cNvPr id="150" name="Freeform 2476"/>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9525">
                      <a:solidFill>
                        <a:srgbClr val="0066FF"/>
                      </a:solidFill>
                      <a:round/>
                      <a:headEnd/>
                      <a:tailEnd/>
                    </a:ln>
                  </p:spPr>
                  <p:txBody>
                    <a:bodyPr/>
                    <a:lstStyle/>
                    <a:p>
                      <a:endParaRPr lang="en-US"/>
                    </a:p>
                  </p:txBody>
                </p:sp>
                <p:sp>
                  <p:nvSpPr>
                    <p:cNvPr id="151" name="Freeform 2477"/>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0066FF"/>
                    </a:solidFill>
                    <a:ln w="7938" cap="flat">
                      <a:solidFill>
                        <a:srgbClr val="0066FF"/>
                      </a:solidFill>
                      <a:prstDash val="solid"/>
                      <a:miter lim="800000"/>
                      <a:headEnd/>
                      <a:tailEnd/>
                    </a:ln>
                  </p:spPr>
                  <p:txBody>
                    <a:bodyPr/>
                    <a:lstStyle/>
                    <a:p>
                      <a:endParaRPr lang="en-US"/>
                    </a:p>
                  </p:txBody>
                </p:sp>
              </p:grpSp>
              <p:grpSp>
                <p:nvGrpSpPr>
                  <p:cNvPr id="130" name="Group 2478"/>
                  <p:cNvGrpSpPr>
                    <a:grpSpLocks noChangeAspect="1"/>
                  </p:cNvGrpSpPr>
                  <p:nvPr/>
                </p:nvGrpSpPr>
                <p:grpSpPr bwMode="auto">
                  <a:xfrm rot="-4350386">
                    <a:off x="3044" y="1297"/>
                    <a:ext cx="91" cy="55"/>
                    <a:chOff x="1054" y="3406"/>
                    <a:chExt cx="677" cy="565"/>
                  </a:xfrm>
                </p:grpSpPr>
                <p:sp>
                  <p:nvSpPr>
                    <p:cNvPr id="141" name="Freeform 247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42" name="Freeform 248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43" name="Freeform 248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44" name="Freeform 248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45" name="Freeform 248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46" name="Freeform 248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47" name="Freeform 248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48" name="Freeform 248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49" name="Freeform 248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nvGrpSpPr>
                  <p:cNvPr id="131" name="Group 2488"/>
                  <p:cNvGrpSpPr>
                    <a:grpSpLocks noChangeAspect="1"/>
                  </p:cNvGrpSpPr>
                  <p:nvPr/>
                </p:nvGrpSpPr>
                <p:grpSpPr bwMode="auto">
                  <a:xfrm rot="-4350386">
                    <a:off x="2998" y="1442"/>
                    <a:ext cx="92" cy="56"/>
                    <a:chOff x="1054" y="3406"/>
                    <a:chExt cx="677" cy="565"/>
                  </a:xfrm>
                </p:grpSpPr>
                <p:sp>
                  <p:nvSpPr>
                    <p:cNvPr id="132" name="Freeform 2489"/>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9525">
                      <a:solidFill>
                        <a:srgbClr val="0066FF"/>
                      </a:solidFill>
                      <a:round/>
                      <a:headEnd/>
                      <a:tailEnd/>
                    </a:ln>
                  </p:spPr>
                  <p:txBody>
                    <a:bodyPr/>
                    <a:lstStyle/>
                    <a:p>
                      <a:endParaRPr lang="en-US"/>
                    </a:p>
                  </p:txBody>
                </p:sp>
                <p:sp>
                  <p:nvSpPr>
                    <p:cNvPr id="133" name="Freeform 2490"/>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0066FF"/>
                    </a:solidFill>
                    <a:ln w="9525">
                      <a:solidFill>
                        <a:srgbClr val="0066FF"/>
                      </a:solidFill>
                      <a:round/>
                      <a:headEnd/>
                      <a:tailEnd/>
                    </a:ln>
                  </p:spPr>
                  <p:txBody>
                    <a:bodyPr/>
                    <a:lstStyle/>
                    <a:p>
                      <a:endParaRPr lang="en-US"/>
                    </a:p>
                  </p:txBody>
                </p:sp>
                <p:sp>
                  <p:nvSpPr>
                    <p:cNvPr id="134" name="Freeform 2491"/>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0066FF"/>
                    </a:solidFill>
                    <a:ln w="9525">
                      <a:solidFill>
                        <a:srgbClr val="0066FF"/>
                      </a:solidFill>
                      <a:round/>
                      <a:headEnd/>
                      <a:tailEnd/>
                    </a:ln>
                  </p:spPr>
                  <p:txBody>
                    <a:bodyPr/>
                    <a:lstStyle/>
                    <a:p>
                      <a:endParaRPr lang="en-US"/>
                    </a:p>
                  </p:txBody>
                </p:sp>
                <p:sp>
                  <p:nvSpPr>
                    <p:cNvPr id="135" name="Freeform 2492"/>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0066FF"/>
                    </a:solidFill>
                    <a:ln w="9525">
                      <a:solidFill>
                        <a:srgbClr val="0066FF"/>
                      </a:solidFill>
                      <a:round/>
                      <a:headEnd/>
                      <a:tailEnd/>
                    </a:ln>
                  </p:spPr>
                  <p:txBody>
                    <a:bodyPr/>
                    <a:lstStyle/>
                    <a:p>
                      <a:endParaRPr lang="en-US"/>
                    </a:p>
                  </p:txBody>
                </p:sp>
                <p:sp>
                  <p:nvSpPr>
                    <p:cNvPr id="136" name="Freeform 249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0066FF"/>
                    </a:solidFill>
                    <a:ln w="7938" cap="flat">
                      <a:solidFill>
                        <a:srgbClr val="0066FF"/>
                      </a:solidFill>
                      <a:prstDash val="solid"/>
                      <a:miter lim="800000"/>
                      <a:headEnd/>
                      <a:tailEnd/>
                    </a:ln>
                  </p:spPr>
                  <p:txBody>
                    <a:bodyPr/>
                    <a:lstStyle/>
                    <a:p>
                      <a:endParaRPr lang="en-US"/>
                    </a:p>
                  </p:txBody>
                </p:sp>
                <p:sp>
                  <p:nvSpPr>
                    <p:cNvPr id="137" name="Freeform 2494"/>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0066FF"/>
                    </a:solidFill>
                    <a:ln w="9525">
                      <a:solidFill>
                        <a:srgbClr val="0066FF"/>
                      </a:solidFill>
                      <a:round/>
                      <a:headEnd/>
                      <a:tailEnd/>
                    </a:ln>
                  </p:spPr>
                  <p:txBody>
                    <a:bodyPr/>
                    <a:lstStyle/>
                    <a:p>
                      <a:endParaRPr lang="en-US"/>
                    </a:p>
                  </p:txBody>
                </p:sp>
                <p:sp>
                  <p:nvSpPr>
                    <p:cNvPr id="138" name="Freeform 2495"/>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0066FF"/>
                    </a:solidFill>
                    <a:ln w="9525">
                      <a:solidFill>
                        <a:srgbClr val="0066FF"/>
                      </a:solidFill>
                      <a:round/>
                      <a:headEnd/>
                      <a:tailEnd/>
                    </a:ln>
                  </p:spPr>
                  <p:txBody>
                    <a:bodyPr/>
                    <a:lstStyle/>
                    <a:p>
                      <a:endParaRPr lang="en-US"/>
                    </a:p>
                  </p:txBody>
                </p:sp>
                <p:sp>
                  <p:nvSpPr>
                    <p:cNvPr id="139" name="Freeform 2496"/>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40" name="Freeform 2497"/>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0066FF"/>
                    </a:solidFill>
                    <a:ln w="9525">
                      <a:solidFill>
                        <a:srgbClr val="0066FF"/>
                      </a:solidFill>
                      <a:round/>
                      <a:headEnd/>
                      <a:tailEnd/>
                    </a:ln>
                  </p:spPr>
                  <p:txBody>
                    <a:bodyPr/>
                    <a:lstStyle/>
                    <a:p>
                      <a:endParaRPr lang="en-US"/>
                    </a:p>
                  </p:txBody>
                </p:sp>
              </p:grpSp>
            </p:grpSp>
            <p:grpSp>
              <p:nvGrpSpPr>
                <p:cNvPr id="102" name="Group 2498"/>
                <p:cNvGrpSpPr>
                  <a:grpSpLocks/>
                </p:cNvGrpSpPr>
                <p:nvPr/>
              </p:nvGrpSpPr>
              <p:grpSpPr bwMode="auto">
                <a:xfrm>
                  <a:off x="3016" y="1314"/>
                  <a:ext cx="132" cy="302"/>
                  <a:chOff x="2109" y="1324"/>
                  <a:chExt cx="132" cy="302"/>
                </a:xfrm>
              </p:grpSpPr>
              <p:grpSp>
                <p:nvGrpSpPr>
                  <p:cNvPr id="103" name="Group 2499"/>
                  <p:cNvGrpSpPr>
                    <a:grpSpLocks noChangeAspect="1"/>
                  </p:cNvGrpSpPr>
                  <p:nvPr/>
                </p:nvGrpSpPr>
                <p:grpSpPr bwMode="auto">
                  <a:xfrm rot="-4304073">
                    <a:off x="2166" y="1337"/>
                    <a:ext cx="87" cy="62"/>
                    <a:chOff x="480" y="3413"/>
                    <a:chExt cx="673" cy="560"/>
                  </a:xfrm>
                </p:grpSpPr>
                <p:sp>
                  <p:nvSpPr>
                    <p:cNvPr id="127" name="Freeform 2500"/>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28" name="Freeform 2501"/>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04" name="Group 2502"/>
                  <p:cNvGrpSpPr>
                    <a:grpSpLocks noChangeAspect="1"/>
                  </p:cNvGrpSpPr>
                  <p:nvPr/>
                </p:nvGrpSpPr>
                <p:grpSpPr bwMode="auto">
                  <a:xfrm rot="-4304073">
                    <a:off x="2143" y="1406"/>
                    <a:ext cx="87" cy="62"/>
                    <a:chOff x="1054" y="3406"/>
                    <a:chExt cx="677" cy="565"/>
                  </a:xfrm>
                </p:grpSpPr>
                <p:sp>
                  <p:nvSpPr>
                    <p:cNvPr id="118" name="Freeform 2503"/>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9525">
                      <a:solidFill>
                        <a:srgbClr val="FF0000"/>
                      </a:solidFill>
                      <a:round/>
                      <a:headEnd/>
                      <a:tailEnd/>
                    </a:ln>
                  </p:spPr>
                  <p:txBody>
                    <a:bodyPr/>
                    <a:lstStyle/>
                    <a:p>
                      <a:endParaRPr lang="en-US"/>
                    </a:p>
                  </p:txBody>
                </p:sp>
                <p:sp>
                  <p:nvSpPr>
                    <p:cNvPr id="119" name="Freeform 2504"/>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rgbClr val="FF0000"/>
                    </a:solidFill>
                    <a:ln w="9525">
                      <a:solidFill>
                        <a:srgbClr val="FF0000"/>
                      </a:solidFill>
                      <a:round/>
                      <a:headEnd/>
                      <a:tailEnd/>
                    </a:ln>
                  </p:spPr>
                  <p:txBody>
                    <a:bodyPr/>
                    <a:lstStyle/>
                    <a:p>
                      <a:endParaRPr lang="en-US"/>
                    </a:p>
                  </p:txBody>
                </p:sp>
                <p:sp>
                  <p:nvSpPr>
                    <p:cNvPr id="120" name="Freeform 2505"/>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rgbClr val="FF0000"/>
                    </a:solidFill>
                    <a:ln w="9525">
                      <a:solidFill>
                        <a:srgbClr val="FF0000"/>
                      </a:solidFill>
                      <a:round/>
                      <a:headEnd/>
                      <a:tailEnd/>
                    </a:ln>
                  </p:spPr>
                  <p:txBody>
                    <a:bodyPr/>
                    <a:lstStyle/>
                    <a:p>
                      <a:endParaRPr lang="en-US"/>
                    </a:p>
                  </p:txBody>
                </p:sp>
                <p:sp>
                  <p:nvSpPr>
                    <p:cNvPr id="121" name="Freeform 2506"/>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rgbClr val="FF0000"/>
                    </a:solidFill>
                    <a:ln w="9525">
                      <a:solidFill>
                        <a:srgbClr val="FF0000"/>
                      </a:solidFill>
                      <a:round/>
                      <a:headEnd/>
                      <a:tailEnd/>
                    </a:ln>
                  </p:spPr>
                  <p:txBody>
                    <a:bodyPr/>
                    <a:lstStyle/>
                    <a:p>
                      <a:endParaRPr lang="en-US"/>
                    </a:p>
                  </p:txBody>
                </p:sp>
                <p:sp>
                  <p:nvSpPr>
                    <p:cNvPr id="122" name="Freeform 2507"/>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rgbClr val="FF0000"/>
                    </a:solidFill>
                    <a:ln w="7938" cap="flat">
                      <a:solidFill>
                        <a:srgbClr val="FF0000"/>
                      </a:solidFill>
                      <a:prstDash val="solid"/>
                      <a:miter lim="800000"/>
                      <a:headEnd/>
                      <a:tailEnd/>
                    </a:ln>
                  </p:spPr>
                  <p:txBody>
                    <a:bodyPr/>
                    <a:lstStyle/>
                    <a:p>
                      <a:endParaRPr lang="en-US"/>
                    </a:p>
                  </p:txBody>
                </p:sp>
                <p:sp>
                  <p:nvSpPr>
                    <p:cNvPr id="123" name="Freeform 2508"/>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rgbClr val="FF0000"/>
                    </a:solidFill>
                    <a:ln w="9525">
                      <a:solidFill>
                        <a:srgbClr val="FF0000"/>
                      </a:solidFill>
                      <a:round/>
                      <a:headEnd/>
                      <a:tailEnd/>
                    </a:ln>
                  </p:spPr>
                  <p:txBody>
                    <a:bodyPr/>
                    <a:lstStyle/>
                    <a:p>
                      <a:endParaRPr lang="en-US"/>
                    </a:p>
                  </p:txBody>
                </p:sp>
                <p:sp>
                  <p:nvSpPr>
                    <p:cNvPr id="124" name="Freeform 2509"/>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rgbClr val="FF0000"/>
                    </a:solidFill>
                    <a:ln w="9525">
                      <a:solidFill>
                        <a:srgbClr val="FF0000"/>
                      </a:solidFill>
                      <a:round/>
                      <a:headEnd/>
                      <a:tailEnd/>
                    </a:ln>
                  </p:spPr>
                  <p:txBody>
                    <a:bodyPr/>
                    <a:lstStyle/>
                    <a:p>
                      <a:endParaRPr lang="en-US"/>
                    </a:p>
                  </p:txBody>
                </p:sp>
                <p:sp>
                  <p:nvSpPr>
                    <p:cNvPr id="125" name="Freeform 2510"/>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FF0000"/>
                    </a:solidFill>
                    <a:ln w="9525">
                      <a:solidFill>
                        <a:srgbClr val="FF0000"/>
                      </a:solidFill>
                      <a:round/>
                      <a:headEnd/>
                      <a:tailEnd/>
                    </a:ln>
                  </p:spPr>
                  <p:txBody>
                    <a:bodyPr/>
                    <a:lstStyle/>
                    <a:p>
                      <a:endParaRPr lang="en-US"/>
                    </a:p>
                  </p:txBody>
                </p:sp>
                <p:sp>
                  <p:nvSpPr>
                    <p:cNvPr id="126" name="Freeform 2511"/>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rgbClr val="FF0000"/>
                    </a:solidFill>
                    <a:ln w="9525">
                      <a:solidFill>
                        <a:srgbClr val="FF0000"/>
                      </a:solidFill>
                      <a:round/>
                      <a:headEnd/>
                      <a:tailEnd/>
                    </a:ln>
                  </p:spPr>
                  <p:txBody>
                    <a:bodyPr/>
                    <a:lstStyle/>
                    <a:p>
                      <a:endParaRPr lang="en-US"/>
                    </a:p>
                  </p:txBody>
                </p:sp>
              </p:grpSp>
              <p:grpSp>
                <p:nvGrpSpPr>
                  <p:cNvPr id="105" name="Group 2512"/>
                  <p:cNvGrpSpPr>
                    <a:grpSpLocks noChangeAspect="1"/>
                  </p:cNvGrpSpPr>
                  <p:nvPr/>
                </p:nvGrpSpPr>
                <p:grpSpPr bwMode="auto">
                  <a:xfrm rot="-4304073">
                    <a:off x="2121" y="1477"/>
                    <a:ext cx="86" cy="62"/>
                    <a:chOff x="480" y="3413"/>
                    <a:chExt cx="673" cy="560"/>
                  </a:xfrm>
                </p:grpSpPr>
                <p:sp>
                  <p:nvSpPr>
                    <p:cNvPr id="116" name="Freeform 2513"/>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9525">
                      <a:solidFill>
                        <a:srgbClr val="FF0000"/>
                      </a:solidFill>
                      <a:round/>
                      <a:headEnd/>
                      <a:tailEnd/>
                    </a:ln>
                  </p:spPr>
                  <p:txBody>
                    <a:bodyPr/>
                    <a:lstStyle/>
                    <a:p>
                      <a:endParaRPr lang="en-US"/>
                    </a:p>
                  </p:txBody>
                </p:sp>
                <p:sp>
                  <p:nvSpPr>
                    <p:cNvPr id="117" name="Freeform 2514"/>
                    <p:cNvSpPr>
                      <a:spLocks noChangeAspect="1"/>
                    </p:cNvSpPr>
                    <p:nvPr/>
                  </p:nvSpPr>
                  <p:spPr bwMode="auto">
                    <a:xfrm>
                      <a:off x="480" y="3413"/>
                      <a:ext cx="673" cy="560"/>
                    </a:xfrm>
                    <a:custGeom>
                      <a:avLst/>
                      <a:gdLst>
                        <a:gd name="T0" fmla="*/ 269 w 269"/>
                        <a:gd name="T1" fmla="*/ 0 h 224"/>
                        <a:gd name="T2" fmla="*/ 45 w 269"/>
                        <a:gd name="T3" fmla="*/ 224 h 224"/>
                        <a:gd name="T4" fmla="*/ 0 w 269"/>
                        <a:gd name="T5" fmla="*/ 224 h 224"/>
                        <a:gd name="T6" fmla="*/ 224 w 269"/>
                        <a:gd name="T7" fmla="*/ 0 h 224"/>
                        <a:gd name="T8" fmla="*/ 269 w 269"/>
                        <a:gd name="T9" fmla="*/ 0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0"/>
                          </a:moveTo>
                          <a:cubicBezTo>
                            <a:pt x="141" y="0"/>
                            <a:pt x="175" y="224"/>
                            <a:pt x="45" y="224"/>
                          </a:cubicBezTo>
                          <a:cubicBezTo>
                            <a:pt x="0" y="224"/>
                            <a:pt x="0" y="224"/>
                            <a:pt x="0" y="224"/>
                          </a:cubicBezTo>
                          <a:cubicBezTo>
                            <a:pt x="130" y="224"/>
                            <a:pt x="96" y="0"/>
                            <a:pt x="224" y="0"/>
                          </a:cubicBezTo>
                          <a:lnTo>
                            <a:pt x="269" y="0"/>
                          </a:lnTo>
                          <a:close/>
                        </a:path>
                      </a:pathLst>
                    </a:custGeom>
                    <a:solidFill>
                      <a:srgbClr val="FF0000"/>
                    </a:solidFill>
                    <a:ln w="7938" cap="flat">
                      <a:solidFill>
                        <a:srgbClr val="FF0000"/>
                      </a:solidFill>
                      <a:prstDash val="solid"/>
                      <a:miter lim="800000"/>
                      <a:headEnd/>
                      <a:tailEnd/>
                    </a:ln>
                  </p:spPr>
                  <p:txBody>
                    <a:bodyPr/>
                    <a:lstStyle/>
                    <a:p>
                      <a:endParaRPr lang="en-US"/>
                    </a:p>
                  </p:txBody>
                </p:sp>
              </p:grpSp>
              <p:grpSp>
                <p:nvGrpSpPr>
                  <p:cNvPr id="106" name="Group 2515"/>
                  <p:cNvGrpSpPr>
                    <a:grpSpLocks noChangeAspect="1"/>
                  </p:cNvGrpSpPr>
                  <p:nvPr/>
                </p:nvGrpSpPr>
                <p:grpSpPr bwMode="auto">
                  <a:xfrm rot="-4304073">
                    <a:off x="2096" y="1552"/>
                    <a:ext cx="87" cy="62"/>
                    <a:chOff x="1054" y="3406"/>
                    <a:chExt cx="677" cy="565"/>
                  </a:xfrm>
                </p:grpSpPr>
                <p:sp>
                  <p:nvSpPr>
                    <p:cNvPr id="107" name="Freeform 2516"/>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9525">
                      <a:noFill/>
                      <a:round/>
                      <a:headEnd/>
                      <a:tailEnd/>
                    </a:ln>
                  </p:spPr>
                  <p:txBody>
                    <a:bodyPr/>
                    <a:lstStyle/>
                    <a:p>
                      <a:endParaRPr lang="en-US"/>
                    </a:p>
                  </p:txBody>
                </p:sp>
                <p:sp>
                  <p:nvSpPr>
                    <p:cNvPr id="108" name="Freeform 2517"/>
                    <p:cNvSpPr>
                      <a:spLocks noChangeAspect="1"/>
                    </p:cNvSpPr>
                    <p:nvPr/>
                  </p:nvSpPr>
                  <p:spPr bwMode="auto">
                    <a:xfrm>
                      <a:off x="1059" y="3408"/>
                      <a:ext cx="329" cy="148"/>
                    </a:xfrm>
                    <a:custGeom>
                      <a:avLst/>
                      <a:gdLst>
                        <a:gd name="T0" fmla="*/ 44 w 132"/>
                        <a:gd name="T1" fmla="*/ 0 h 59"/>
                        <a:gd name="T2" fmla="*/ 0 w 132"/>
                        <a:gd name="T3" fmla="*/ 0 h 59"/>
                        <a:gd name="T4" fmla="*/ 88 w 132"/>
                        <a:gd name="T5" fmla="*/ 59 h 59"/>
                        <a:gd name="T6" fmla="*/ 132 w 132"/>
                        <a:gd name="T7" fmla="*/ 59 h 59"/>
                        <a:gd name="T8" fmla="*/ 44 w 132"/>
                        <a:gd name="T9" fmla="*/ 0 h 59"/>
                        <a:gd name="T10" fmla="*/ 0 60000 65536"/>
                        <a:gd name="T11" fmla="*/ 0 60000 65536"/>
                        <a:gd name="T12" fmla="*/ 0 60000 65536"/>
                        <a:gd name="T13" fmla="*/ 0 60000 65536"/>
                        <a:gd name="T14" fmla="*/ 0 60000 65536"/>
                        <a:gd name="T15" fmla="*/ 0 w 132"/>
                        <a:gd name="T16" fmla="*/ 0 h 59"/>
                        <a:gd name="T17" fmla="*/ 132 w 132"/>
                        <a:gd name="T18" fmla="*/ 59 h 59"/>
                      </a:gdLst>
                      <a:ahLst/>
                      <a:cxnLst>
                        <a:cxn ang="T10">
                          <a:pos x="T0" y="T1"/>
                        </a:cxn>
                        <a:cxn ang="T11">
                          <a:pos x="T2" y="T3"/>
                        </a:cxn>
                        <a:cxn ang="T12">
                          <a:pos x="T4" y="T5"/>
                        </a:cxn>
                        <a:cxn ang="T13">
                          <a:pos x="T6" y="T7"/>
                        </a:cxn>
                        <a:cxn ang="T14">
                          <a:pos x="T8" y="T9"/>
                        </a:cxn>
                      </a:cxnLst>
                      <a:rect l="T15" t="T16" r="T17" b="T18"/>
                      <a:pathLst>
                        <a:path w="132" h="59">
                          <a:moveTo>
                            <a:pt x="44" y="0"/>
                          </a:moveTo>
                          <a:cubicBezTo>
                            <a:pt x="0" y="0"/>
                            <a:pt x="0" y="0"/>
                            <a:pt x="0" y="0"/>
                          </a:cubicBezTo>
                          <a:cubicBezTo>
                            <a:pt x="43" y="0"/>
                            <a:pt x="69" y="25"/>
                            <a:pt x="88" y="59"/>
                          </a:cubicBezTo>
                          <a:cubicBezTo>
                            <a:pt x="132" y="59"/>
                            <a:pt x="132" y="59"/>
                            <a:pt x="132" y="59"/>
                          </a:cubicBezTo>
                          <a:cubicBezTo>
                            <a:pt x="113" y="25"/>
                            <a:pt x="88" y="0"/>
                            <a:pt x="44" y="0"/>
                          </a:cubicBezTo>
                          <a:close/>
                        </a:path>
                      </a:pathLst>
                    </a:custGeom>
                    <a:solidFill>
                      <a:schemeClr val="tx1"/>
                    </a:solidFill>
                    <a:ln w="9525">
                      <a:noFill/>
                      <a:round/>
                      <a:headEnd/>
                      <a:tailEnd/>
                    </a:ln>
                  </p:spPr>
                  <p:txBody>
                    <a:bodyPr/>
                    <a:lstStyle/>
                    <a:p>
                      <a:endParaRPr lang="en-US"/>
                    </a:p>
                  </p:txBody>
                </p:sp>
                <p:sp>
                  <p:nvSpPr>
                    <p:cNvPr id="109" name="Freeform 2518"/>
                    <p:cNvSpPr>
                      <a:spLocks noChangeAspect="1"/>
                    </p:cNvSpPr>
                    <p:nvPr/>
                  </p:nvSpPr>
                  <p:spPr bwMode="auto">
                    <a:xfrm>
                      <a:off x="1054" y="3406"/>
                      <a:ext cx="332" cy="147"/>
                    </a:xfrm>
                    <a:custGeom>
                      <a:avLst/>
                      <a:gdLst>
                        <a:gd name="T0" fmla="*/ 47 w 133"/>
                        <a:gd name="T1" fmla="*/ 4 h 59"/>
                        <a:gd name="T2" fmla="*/ 133 w 133"/>
                        <a:gd name="T3" fmla="*/ 59 h 59"/>
                        <a:gd name="T4" fmla="*/ 133 w 133"/>
                        <a:gd name="T5" fmla="*/ 59 h 59"/>
                        <a:gd name="T6" fmla="*/ 45 w 133"/>
                        <a:gd name="T7" fmla="*/ 0 h 59"/>
                        <a:gd name="T8" fmla="*/ 0 w 133"/>
                        <a:gd name="T9" fmla="*/ 0 h 59"/>
                        <a:gd name="T10" fmla="*/ 26 w 133"/>
                        <a:gd name="T11" fmla="*/ 4 h 59"/>
                        <a:gd name="T12" fmla="*/ 47 w 133"/>
                        <a:gd name="T13" fmla="*/ 4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4"/>
                          </a:moveTo>
                          <a:cubicBezTo>
                            <a:pt x="89" y="4"/>
                            <a:pt x="114" y="28"/>
                            <a:pt x="133" y="59"/>
                          </a:cubicBezTo>
                          <a:cubicBezTo>
                            <a:pt x="133" y="59"/>
                            <a:pt x="133" y="59"/>
                            <a:pt x="133" y="59"/>
                          </a:cubicBezTo>
                          <a:cubicBezTo>
                            <a:pt x="114" y="26"/>
                            <a:pt x="89" y="0"/>
                            <a:pt x="45" y="0"/>
                          </a:cubicBezTo>
                          <a:cubicBezTo>
                            <a:pt x="0" y="0"/>
                            <a:pt x="0" y="0"/>
                            <a:pt x="0" y="0"/>
                          </a:cubicBezTo>
                          <a:cubicBezTo>
                            <a:pt x="10" y="0"/>
                            <a:pt x="18" y="2"/>
                            <a:pt x="26" y="4"/>
                          </a:cubicBezTo>
                          <a:lnTo>
                            <a:pt x="47" y="4"/>
                          </a:lnTo>
                          <a:close/>
                        </a:path>
                      </a:pathLst>
                    </a:custGeom>
                    <a:solidFill>
                      <a:schemeClr val="tx1"/>
                    </a:solidFill>
                    <a:ln w="9525">
                      <a:noFill/>
                      <a:round/>
                      <a:headEnd/>
                      <a:tailEnd/>
                    </a:ln>
                  </p:spPr>
                  <p:txBody>
                    <a:bodyPr/>
                    <a:lstStyle/>
                    <a:p>
                      <a:endParaRPr lang="en-US"/>
                    </a:p>
                  </p:txBody>
                </p:sp>
                <p:sp>
                  <p:nvSpPr>
                    <p:cNvPr id="110" name="Freeform 2519"/>
                    <p:cNvSpPr>
                      <a:spLocks noChangeAspect="1"/>
                    </p:cNvSpPr>
                    <p:nvPr/>
                  </p:nvSpPr>
                  <p:spPr bwMode="auto">
                    <a:xfrm>
                      <a:off x="1383" y="3783"/>
                      <a:ext cx="348" cy="188"/>
                    </a:xfrm>
                    <a:custGeom>
                      <a:avLst/>
                      <a:gdLst>
                        <a:gd name="T0" fmla="*/ 45 w 139"/>
                        <a:gd name="T1" fmla="*/ 0 h 75"/>
                        <a:gd name="T2" fmla="*/ 0 w 139"/>
                        <a:gd name="T3" fmla="*/ 0 h 75"/>
                        <a:gd name="T4" fmla="*/ 95 w 139"/>
                        <a:gd name="T5" fmla="*/ 75 h 75"/>
                        <a:gd name="T6" fmla="*/ 139 w 139"/>
                        <a:gd name="T7" fmla="*/ 75 h 75"/>
                        <a:gd name="T8" fmla="*/ 45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5" y="0"/>
                          </a:moveTo>
                          <a:cubicBezTo>
                            <a:pt x="0" y="0"/>
                            <a:pt x="0" y="0"/>
                            <a:pt x="0" y="0"/>
                          </a:cubicBezTo>
                          <a:cubicBezTo>
                            <a:pt x="20" y="42"/>
                            <a:pt x="45" y="75"/>
                            <a:pt x="95" y="75"/>
                          </a:cubicBezTo>
                          <a:cubicBezTo>
                            <a:pt x="139" y="75"/>
                            <a:pt x="139" y="75"/>
                            <a:pt x="139" y="75"/>
                          </a:cubicBezTo>
                          <a:cubicBezTo>
                            <a:pt x="90" y="75"/>
                            <a:pt x="65" y="42"/>
                            <a:pt x="45" y="0"/>
                          </a:cubicBezTo>
                          <a:close/>
                        </a:path>
                      </a:pathLst>
                    </a:custGeom>
                    <a:solidFill>
                      <a:schemeClr val="tx1"/>
                    </a:solidFill>
                    <a:ln w="9525">
                      <a:noFill/>
                      <a:round/>
                      <a:headEnd/>
                      <a:tailEnd/>
                    </a:ln>
                  </p:spPr>
                  <p:txBody>
                    <a:bodyPr/>
                    <a:lstStyle/>
                    <a:p>
                      <a:endParaRPr lang="en-US"/>
                    </a:p>
                  </p:txBody>
                </p:sp>
                <p:sp>
                  <p:nvSpPr>
                    <p:cNvPr id="111" name="Freeform 2520"/>
                    <p:cNvSpPr>
                      <a:spLocks noChangeAspect="1"/>
                    </p:cNvSpPr>
                    <p:nvPr/>
                  </p:nvSpPr>
                  <p:spPr bwMode="auto">
                    <a:xfrm>
                      <a:off x="1056" y="3408"/>
                      <a:ext cx="672" cy="561"/>
                    </a:xfrm>
                    <a:custGeom>
                      <a:avLst/>
                      <a:gdLst>
                        <a:gd name="T0" fmla="*/ 269 w 269"/>
                        <a:gd name="T1" fmla="*/ 224 h 224"/>
                        <a:gd name="T2" fmla="*/ 45 w 269"/>
                        <a:gd name="T3" fmla="*/ 0 h 224"/>
                        <a:gd name="T4" fmla="*/ 0 w 269"/>
                        <a:gd name="T5" fmla="*/ 0 h 224"/>
                        <a:gd name="T6" fmla="*/ 225 w 269"/>
                        <a:gd name="T7" fmla="*/ 224 h 224"/>
                        <a:gd name="T8" fmla="*/ 269 w 269"/>
                        <a:gd name="T9" fmla="*/ 224 h 224"/>
                        <a:gd name="T10" fmla="*/ 0 60000 65536"/>
                        <a:gd name="T11" fmla="*/ 0 60000 65536"/>
                        <a:gd name="T12" fmla="*/ 0 60000 65536"/>
                        <a:gd name="T13" fmla="*/ 0 60000 65536"/>
                        <a:gd name="T14" fmla="*/ 0 60000 65536"/>
                        <a:gd name="T15" fmla="*/ 0 w 269"/>
                        <a:gd name="T16" fmla="*/ 0 h 224"/>
                        <a:gd name="T17" fmla="*/ 269 w 269"/>
                        <a:gd name="T18" fmla="*/ 224 h 224"/>
                      </a:gdLst>
                      <a:ahLst/>
                      <a:cxnLst>
                        <a:cxn ang="T10">
                          <a:pos x="T0" y="T1"/>
                        </a:cxn>
                        <a:cxn ang="T11">
                          <a:pos x="T2" y="T3"/>
                        </a:cxn>
                        <a:cxn ang="T12">
                          <a:pos x="T4" y="T5"/>
                        </a:cxn>
                        <a:cxn ang="T13">
                          <a:pos x="T6" y="T7"/>
                        </a:cxn>
                        <a:cxn ang="T14">
                          <a:pos x="T8" y="T9"/>
                        </a:cxn>
                      </a:cxnLst>
                      <a:rect l="T15" t="T16" r="T17" b="T18"/>
                      <a:pathLst>
                        <a:path w="269" h="224">
                          <a:moveTo>
                            <a:pt x="269" y="224"/>
                          </a:moveTo>
                          <a:cubicBezTo>
                            <a:pt x="141" y="224"/>
                            <a:pt x="175" y="0"/>
                            <a:pt x="45" y="0"/>
                          </a:cubicBezTo>
                          <a:cubicBezTo>
                            <a:pt x="0" y="0"/>
                            <a:pt x="0" y="0"/>
                            <a:pt x="0" y="0"/>
                          </a:cubicBezTo>
                          <a:cubicBezTo>
                            <a:pt x="130" y="0"/>
                            <a:pt x="96" y="224"/>
                            <a:pt x="225" y="224"/>
                          </a:cubicBezTo>
                          <a:lnTo>
                            <a:pt x="269" y="224"/>
                          </a:lnTo>
                          <a:close/>
                        </a:path>
                      </a:pathLst>
                    </a:custGeom>
                    <a:solidFill>
                      <a:schemeClr val="tx1"/>
                    </a:solidFill>
                    <a:ln w="7938" cap="flat">
                      <a:solidFill>
                        <a:srgbClr val="343434"/>
                      </a:solidFill>
                      <a:prstDash val="solid"/>
                      <a:miter lim="800000"/>
                      <a:headEnd/>
                      <a:tailEnd/>
                    </a:ln>
                  </p:spPr>
                  <p:txBody>
                    <a:bodyPr/>
                    <a:lstStyle/>
                    <a:p>
                      <a:endParaRPr lang="en-US"/>
                    </a:p>
                  </p:txBody>
                </p:sp>
                <p:sp>
                  <p:nvSpPr>
                    <p:cNvPr id="112" name="Freeform 2521"/>
                    <p:cNvSpPr>
                      <a:spLocks noChangeAspect="1"/>
                    </p:cNvSpPr>
                    <p:nvPr/>
                  </p:nvSpPr>
                  <p:spPr bwMode="auto">
                    <a:xfrm>
                      <a:off x="1284" y="3561"/>
                      <a:ext cx="107" cy="7"/>
                    </a:xfrm>
                    <a:custGeom>
                      <a:avLst/>
                      <a:gdLst>
                        <a:gd name="T0" fmla="*/ 0 w 107"/>
                        <a:gd name="T1" fmla="*/ 0 h 7"/>
                        <a:gd name="T2" fmla="*/ 104 w 107"/>
                        <a:gd name="T3" fmla="*/ 0 h 7"/>
                        <a:gd name="T4" fmla="*/ 107 w 107"/>
                        <a:gd name="T5" fmla="*/ 7 h 7"/>
                        <a:gd name="T6" fmla="*/ 5 w 107"/>
                        <a:gd name="T7" fmla="*/ 7 h 7"/>
                        <a:gd name="T8" fmla="*/ 0 w 107"/>
                        <a:gd name="T9" fmla="*/ 0 h 7"/>
                        <a:gd name="T10" fmla="*/ 0 60000 65536"/>
                        <a:gd name="T11" fmla="*/ 0 60000 65536"/>
                        <a:gd name="T12" fmla="*/ 0 60000 65536"/>
                        <a:gd name="T13" fmla="*/ 0 60000 65536"/>
                        <a:gd name="T14" fmla="*/ 0 60000 65536"/>
                        <a:gd name="T15" fmla="*/ 0 w 107"/>
                        <a:gd name="T16" fmla="*/ 0 h 7"/>
                        <a:gd name="T17" fmla="*/ 107 w 107"/>
                        <a:gd name="T18" fmla="*/ 7 h 7"/>
                      </a:gdLst>
                      <a:ahLst/>
                      <a:cxnLst>
                        <a:cxn ang="T10">
                          <a:pos x="T0" y="T1"/>
                        </a:cxn>
                        <a:cxn ang="T11">
                          <a:pos x="T2" y="T3"/>
                        </a:cxn>
                        <a:cxn ang="T12">
                          <a:pos x="T4" y="T5"/>
                        </a:cxn>
                        <a:cxn ang="T13">
                          <a:pos x="T6" y="T7"/>
                        </a:cxn>
                        <a:cxn ang="T14">
                          <a:pos x="T8" y="T9"/>
                        </a:cxn>
                      </a:cxnLst>
                      <a:rect l="T15" t="T16" r="T17" b="T18"/>
                      <a:pathLst>
                        <a:path w="107" h="7">
                          <a:moveTo>
                            <a:pt x="0" y="0"/>
                          </a:moveTo>
                          <a:lnTo>
                            <a:pt x="104" y="0"/>
                          </a:lnTo>
                          <a:lnTo>
                            <a:pt x="107" y="7"/>
                          </a:lnTo>
                          <a:lnTo>
                            <a:pt x="5" y="7"/>
                          </a:lnTo>
                          <a:lnTo>
                            <a:pt x="0" y="0"/>
                          </a:lnTo>
                          <a:close/>
                        </a:path>
                      </a:pathLst>
                    </a:custGeom>
                    <a:solidFill>
                      <a:schemeClr val="tx1"/>
                    </a:solidFill>
                    <a:ln w="9525">
                      <a:noFill/>
                      <a:round/>
                      <a:headEnd/>
                      <a:tailEnd/>
                    </a:ln>
                  </p:spPr>
                  <p:txBody>
                    <a:bodyPr/>
                    <a:lstStyle/>
                    <a:p>
                      <a:endParaRPr lang="en-US"/>
                    </a:p>
                  </p:txBody>
                </p:sp>
                <p:sp>
                  <p:nvSpPr>
                    <p:cNvPr id="113" name="Freeform 2522"/>
                    <p:cNvSpPr>
                      <a:spLocks noChangeAspect="1"/>
                    </p:cNvSpPr>
                    <p:nvPr/>
                  </p:nvSpPr>
                  <p:spPr bwMode="auto">
                    <a:xfrm>
                      <a:off x="1291" y="3576"/>
                      <a:ext cx="107" cy="2"/>
                    </a:xfrm>
                    <a:custGeom>
                      <a:avLst/>
                      <a:gdLst>
                        <a:gd name="T0" fmla="*/ 0 w 107"/>
                        <a:gd name="T1" fmla="*/ 0 h 2"/>
                        <a:gd name="T2" fmla="*/ 105 w 107"/>
                        <a:gd name="T3" fmla="*/ 0 h 2"/>
                        <a:gd name="T4" fmla="*/ 107 w 107"/>
                        <a:gd name="T5" fmla="*/ 2 h 2"/>
                        <a:gd name="T6" fmla="*/ 3 w 107"/>
                        <a:gd name="T7" fmla="*/ 2 h 2"/>
                        <a:gd name="T8" fmla="*/ 0 w 107"/>
                        <a:gd name="T9" fmla="*/ 0 h 2"/>
                        <a:gd name="T10" fmla="*/ 0 60000 65536"/>
                        <a:gd name="T11" fmla="*/ 0 60000 65536"/>
                        <a:gd name="T12" fmla="*/ 0 60000 65536"/>
                        <a:gd name="T13" fmla="*/ 0 60000 65536"/>
                        <a:gd name="T14" fmla="*/ 0 60000 65536"/>
                        <a:gd name="T15" fmla="*/ 0 w 107"/>
                        <a:gd name="T16" fmla="*/ 0 h 2"/>
                        <a:gd name="T17" fmla="*/ 107 w 107"/>
                        <a:gd name="T18" fmla="*/ 2 h 2"/>
                      </a:gdLst>
                      <a:ahLst/>
                      <a:cxnLst>
                        <a:cxn ang="T10">
                          <a:pos x="T0" y="T1"/>
                        </a:cxn>
                        <a:cxn ang="T11">
                          <a:pos x="T2" y="T3"/>
                        </a:cxn>
                        <a:cxn ang="T12">
                          <a:pos x="T4" y="T5"/>
                        </a:cxn>
                        <a:cxn ang="T13">
                          <a:pos x="T6" y="T7"/>
                        </a:cxn>
                        <a:cxn ang="T14">
                          <a:pos x="T8" y="T9"/>
                        </a:cxn>
                      </a:cxnLst>
                      <a:rect l="T15" t="T16" r="T17" b="T18"/>
                      <a:pathLst>
                        <a:path w="107" h="2">
                          <a:moveTo>
                            <a:pt x="0" y="0"/>
                          </a:moveTo>
                          <a:lnTo>
                            <a:pt x="105" y="0"/>
                          </a:lnTo>
                          <a:lnTo>
                            <a:pt x="107" y="2"/>
                          </a:lnTo>
                          <a:lnTo>
                            <a:pt x="3" y="2"/>
                          </a:lnTo>
                          <a:lnTo>
                            <a:pt x="0" y="0"/>
                          </a:lnTo>
                          <a:close/>
                        </a:path>
                      </a:pathLst>
                    </a:custGeom>
                    <a:solidFill>
                      <a:schemeClr val="tx1"/>
                    </a:solidFill>
                    <a:ln w="9525">
                      <a:noFill/>
                      <a:round/>
                      <a:headEnd/>
                      <a:tailEnd/>
                    </a:ln>
                  </p:spPr>
                  <p:txBody>
                    <a:bodyPr/>
                    <a:lstStyle/>
                    <a:p>
                      <a:endParaRPr lang="en-US"/>
                    </a:p>
                  </p:txBody>
                </p:sp>
                <p:sp>
                  <p:nvSpPr>
                    <p:cNvPr id="114" name="Freeform 2523"/>
                    <p:cNvSpPr>
                      <a:spLocks noChangeAspect="1"/>
                    </p:cNvSpPr>
                    <p:nvPr/>
                  </p:nvSpPr>
                  <p:spPr bwMode="auto">
                    <a:xfrm>
                      <a:off x="1378" y="3773"/>
                      <a:ext cx="110" cy="8"/>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chemeClr val="tx1"/>
                    </a:solidFill>
                    <a:ln w="9525">
                      <a:noFill/>
                      <a:round/>
                      <a:headEnd/>
                      <a:tailEnd/>
                    </a:ln>
                  </p:spPr>
                  <p:txBody>
                    <a:bodyPr/>
                    <a:lstStyle/>
                    <a:p>
                      <a:endParaRPr lang="en-US"/>
                    </a:p>
                  </p:txBody>
                </p:sp>
                <p:sp>
                  <p:nvSpPr>
                    <p:cNvPr id="115" name="Freeform 2524"/>
                    <p:cNvSpPr>
                      <a:spLocks noChangeAspect="1"/>
                    </p:cNvSpPr>
                    <p:nvPr/>
                  </p:nvSpPr>
                  <p:spPr bwMode="auto">
                    <a:xfrm>
                      <a:off x="1376" y="3763"/>
                      <a:ext cx="105" cy="3"/>
                    </a:xfrm>
                    <a:custGeom>
                      <a:avLst/>
                      <a:gdLst>
                        <a:gd name="T0" fmla="*/ 105 w 105"/>
                        <a:gd name="T1" fmla="*/ 3 h 3"/>
                        <a:gd name="T2" fmla="*/ 2 w 105"/>
                        <a:gd name="T3" fmla="*/ 3 h 3"/>
                        <a:gd name="T4" fmla="*/ 0 w 105"/>
                        <a:gd name="T5" fmla="*/ 0 h 3"/>
                        <a:gd name="T6" fmla="*/ 102 w 105"/>
                        <a:gd name="T7" fmla="*/ 0 h 3"/>
                        <a:gd name="T8" fmla="*/ 105 w 105"/>
                        <a:gd name="T9" fmla="*/ 3 h 3"/>
                        <a:gd name="T10" fmla="*/ 0 60000 65536"/>
                        <a:gd name="T11" fmla="*/ 0 60000 65536"/>
                        <a:gd name="T12" fmla="*/ 0 60000 65536"/>
                        <a:gd name="T13" fmla="*/ 0 60000 65536"/>
                        <a:gd name="T14" fmla="*/ 0 60000 65536"/>
                        <a:gd name="T15" fmla="*/ 0 w 105"/>
                        <a:gd name="T16" fmla="*/ 0 h 3"/>
                        <a:gd name="T17" fmla="*/ 105 w 105"/>
                        <a:gd name="T18" fmla="*/ 3 h 3"/>
                      </a:gdLst>
                      <a:ahLst/>
                      <a:cxnLst>
                        <a:cxn ang="T10">
                          <a:pos x="T0" y="T1"/>
                        </a:cxn>
                        <a:cxn ang="T11">
                          <a:pos x="T2" y="T3"/>
                        </a:cxn>
                        <a:cxn ang="T12">
                          <a:pos x="T4" y="T5"/>
                        </a:cxn>
                        <a:cxn ang="T13">
                          <a:pos x="T6" y="T7"/>
                        </a:cxn>
                        <a:cxn ang="T14">
                          <a:pos x="T8" y="T9"/>
                        </a:cxn>
                      </a:cxnLst>
                      <a:rect l="T15" t="T16" r="T17" b="T18"/>
                      <a:pathLst>
                        <a:path w="105" h="3">
                          <a:moveTo>
                            <a:pt x="105" y="3"/>
                          </a:moveTo>
                          <a:lnTo>
                            <a:pt x="2" y="3"/>
                          </a:lnTo>
                          <a:lnTo>
                            <a:pt x="0" y="0"/>
                          </a:lnTo>
                          <a:lnTo>
                            <a:pt x="102" y="0"/>
                          </a:lnTo>
                          <a:lnTo>
                            <a:pt x="105" y="3"/>
                          </a:lnTo>
                          <a:close/>
                        </a:path>
                      </a:pathLst>
                    </a:custGeom>
                    <a:solidFill>
                      <a:schemeClr val="tx1"/>
                    </a:solidFill>
                    <a:ln w="9525">
                      <a:noFill/>
                      <a:round/>
                      <a:headEnd/>
                      <a:tailEnd/>
                    </a:ln>
                  </p:spPr>
                  <p:txBody>
                    <a:bodyPr/>
                    <a:lstStyle/>
                    <a:p>
                      <a:endParaRPr lang="en-US"/>
                    </a:p>
                  </p:txBody>
                </p:sp>
              </p:grpSp>
            </p:grpSp>
          </p:grpSp>
        </p:grpSp>
      </p:grpSp>
      <p:sp>
        <p:nvSpPr>
          <p:cNvPr id="1831" name="Freeform 2563"/>
          <p:cNvSpPr>
            <a:spLocks/>
          </p:cNvSpPr>
          <p:nvPr/>
        </p:nvSpPr>
        <p:spPr bwMode="auto">
          <a:xfrm flipH="1">
            <a:off x="1513798" y="2584227"/>
            <a:ext cx="193454" cy="112036"/>
          </a:xfrm>
          <a:custGeom>
            <a:avLst/>
            <a:gdLst>
              <a:gd name="T0" fmla="*/ 11 w 300"/>
              <a:gd name="T1" fmla="*/ 11 h 170"/>
              <a:gd name="T2" fmla="*/ 46 w 300"/>
              <a:gd name="T3" fmla="*/ 46 h 170"/>
              <a:gd name="T4" fmla="*/ 81 w 300"/>
              <a:gd name="T5" fmla="*/ 80 h 170"/>
              <a:gd name="T6" fmla="*/ 124 w 300"/>
              <a:gd name="T7" fmla="*/ 107 h 170"/>
              <a:gd name="T8" fmla="*/ 177 w 300"/>
              <a:gd name="T9" fmla="*/ 124 h 170"/>
              <a:gd name="T10" fmla="*/ 246 w 300"/>
              <a:gd name="T11" fmla="*/ 150 h 170"/>
              <a:gd name="T12" fmla="*/ 273 w 300"/>
              <a:gd name="T13" fmla="*/ 168 h 170"/>
              <a:gd name="T14" fmla="*/ 0 60000 65536"/>
              <a:gd name="T15" fmla="*/ 0 60000 65536"/>
              <a:gd name="T16" fmla="*/ 0 60000 65536"/>
              <a:gd name="T17" fmla="*/ 0 60000 65536"/>
              <a:gd name="T18" fmla="*/ 0 60000 65536"/>
              <a:gd name="T19" fmla="*/ 0 60000 65536"/>
              <a:gd name="T20" fmla="*/ 0 60000 65536"/>
              <a:gd name="T21" fmla="*/ 0 w 300"/>
              <a:gd name="T22" fmla="*/ 0 h 170"/>
              <a:gd name="T23" fmla="*/ 300 w 300"/>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0" h="170">
                <a:moveTo>
                  <a:pt x="11" y="11"/>
                </a:moveTo>
                <a:cubicBezTo>
                  <a:pt x="32" y="79"/>
                  <a:pt x="0" y="0"/>
                  <a:pt x="46" y="46"/>
                </a:cubicBezTo>
                <a:cubicBezTo>
                  <a:pt x="91" y="91"/>
                  <a:pt x="10" y="59"/>
                  <a:pt x="81" y="80"/>
                </a:cubicBezTo>
                <a:cubicBezTo>
                  <a:pt x="104" y="104"/>
                  <a:pt x="91" y="96"/>
                  <a:pt x="124" y="107"/>
                </a:cubicBezTo>
                <a:cubicBezTo>
                  <a:pt x="142" y="113"/>
                  <a:pt x="177" y="124"/>
                  <a:pt x="177" y="124"/>
                </a:cubicBezTo>
                <a:cubicBezTo>
                  <a:pt x="215" y="164"/>
                  <a:pt x="167" y="121"/>
                  <a:pt x="246" y="150"/>
                </a:cubicBezTo>
                <a:cubicBezTo>
                  <a:pt x="300" y="170"/>
                  <a:pt x="243" y="168"/>
                  <a:pt x="273" y="168"/>
                </a:cubicBezTo>
              </a:path>
            </a:pathLst>
          </a:custGeom>
          <a:noFill/>
          <a:ln w="31750">
            <a:solidFill>
              <a:srgbClr val="2913AD"/>
            </a:solidFill>
            <a:round/>
            <a:headEnd/>
            <a:tailEnd/>
          </a:ln>
        </p:spPr>
        <p:txBody>
          <a:bodyPr/>
          <a:lstStyle/>
          <a:p>
            <a:endParaRPr lang="en-US"/>
          </a:p>
        </p:txBody>
      </p:sp>
      <p:sp>
        <p:nvSpPr>
          <p:cNvPr id="1832" name="Oval 2559"/>
          <p:cNvSpPr>
            <a:spLocks noChangeArrowheads="1"/>
          </p:cNvSpPr>
          <p:nvPr/>
        </p:nvSpPr>
        <p:spPr bwMode="auto">
          <a:xfrm>
            <a:off x="-223913" y="3593888"/>
            <a:ext cx="2998010" cy="476054"/>
          </a:xfrm>
          <a:prstGeom prst="ellipse">
            <a:avLst/>
          </a:prstGeom>
          <a:noFill/>
          <a:ln w="9525">
            <a:noFill/>
            <a:round/>
            <a:headEnd/>
            <a:tailEnd/>
          </a:ln>
        </p:spPr>
        <p:txBody>
          <a:bodyPr wrap="square" lIns="91428" tIns="45714" rIns="91428" bIns="45714" anchor="ctr">
            <a:spAutoFit/>
          </a:bodyPr>
          <a:lstStyle/>
          <a:p>
            <a:pPr algn="ctr"/>
            <a:r>
              <a:rPr lang="en-GB" sz="1600" dirty="0">
                <a:solidFill>
                  <a:schemeClr val="accent2"/>
                </a:solidFill>
                <a:latin typeface="Georgia"/>
                <a:ea typeface="Segoe UI" pitchFamily="34" charset="0"/>
                <a:cs typeface="Georgia"/>
              </a:rPr>
              <a:t>Single molecule</a:t>
            </a:r>
          </a:p>
        </p:txBody>
      </p:sp>
      <p:sp>
        <p:nvSpPr>
          <p:cNvPr id="1833" name="Oval 2560"/>
          <p:cNvSpPr>
            <a:spLocks noChangeArrowheads="1"/>
          </p:cNvSpPr>
          <p:nvPr/>
        </p:nvSpPr>
        <p:spPr bwMode="auto">
          <a:xfrm>
            <a:off x="6454851" y="3593888"/>
            <a:ext cx="3094364" cy="476054"/>
          </a:xfrm>
          <a:prstGeom prst="ellipse">
            <a:avLst/>
          </a:prstGeom>
          <a:noFill/>
          <a:ln w="9525">
            <a:noFill/>
            <a:round/>
            <a:headEnd/>
            <a:tailEnd/>
          </a:ln>
        </p:spPr>
        <p:txBody>
          <a:bodyPr wrap="square" lIns="91428" tIns="45714" rIns="91428" bIns="45714" anchor="ctr">
            <a:spAutoFit/>
          </a:bodyPr>
          <a:lstStyle/>
          <a:p>
            <a:pPr algn="ctr"/>
            <a:r>
              <a:rPr lang="en-GB" sz="1600" dirty="0">
                <a:solidFill>
                  <a:schemeClr val="accent2"/>
                </a:solidFill>
                <a:latin typeface="Georgia"/>
                <a:ea typeface="Segoe UI" pitchFamily="34" charset="0"/>
                <a:cs typeface="Georgia"/>
              </a:rPr>
              <a:t>~1B copies</a:t>
            </a:r>
          </a:p>
        </p:txBody>
      </p:sp>
    </p:spTree>
    <p:extLst>
      <p:ext uri="{BB962C8B-B14F-4D97-AF65-F5344CB8AC3E}">
        <p14:creationId xmlns:p14="http://schemas.microsoft.com/office/powerpoint/2010/main" val="66572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8E79-7882-3840-9267-3A4C92E45A78}"/>
              </a:ext>
            </a:extLst>
          </p:cNvPr>
          <p:cNvSpPr>
            <a:spLocks noGrp="1"/>
          </p:cNvSpPr>
          <p:nvPr>
            <p:ph type="title"/>
          </p:nvPr>
        </p:nvSpPr>
        <p:spPr/>
        <p:txBody>
          <a:bodyPr/>
          <a:lstStyle/>
          <a:p>
            <a:pPr algn="ctr"/>
            <a:r>
              <a:rPr lang="en-US" dirty="0"/>
              <a:t>PCR mini quiz</a:t>
            </a:r>
          </a:p>
        </p:txBody>
      </p:sp>
    </p:spTree>
    <p:extLst>
      <p:ext uri="{BB962C8B-B14F-4D97-AF65-F5344CB8AC3E}">
        <p14:creationId xmlns:p14="http://schemas.microsoft.com/office/powerpoint/2010/main" val="324890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8E79-7882-3840-9267-3A4C92E45A78}"/>
              </a:ext>
            </a:extLst>
          </p:cNvPr>
          <p:cNvSpPr>
            <a:spLocks noGrp="1"/>
          </p:cNvSpPr>
          <p:nvPr>
            <p:ph type="title"/>
          </p:nvPr>
        </p:nvSpPr>
        <p:spPr>
          <a:xfrm>
            <a:off x="428625" y="103188"/>
            <a:ext cx="8740775" cy="895350"/>
          </a:xfrm>
        </p:spPr>
        <p:txBody>
          <a:bodyPr/>
          <a:lstStyle/>
          <a:p>
            <a:pPr algn="ctr"/>
            <a:r>
              <a:rPr lang="en-US" dirty="0"/>
              <a:t>PTC Taste Test (put results on the board)</a:t>
            </a:r>
          </a:p>
        </p:txBody>
      </p:sp>
      <p:graphicFrame>
        <p:nvGraphicFramePr>
          <p:cNvPr id="3" name="Table 2">
            <a:extLst>
              <a:ext uri="{FF2B5EF4-FFF2-40B4-BE49-F238E27FC236}">
                <a16:creationId xmlns:a16="http://schemas.microsoft.com/office/drawing/2014/main" id="{43DB6751-38E7-F14D-AB48-76664A691BEB}"/>
              </a:ext>
            </a:extLst>
          </p:cNvPr>
          <p:cNvGraphicFramePr>
            <a:graphicFrameLocks noGrp="1"/>
          </p:cNvGraphicFramePr>
          <p:nvPr>
            <p:extLst>
              <p:ext uri="{D42A27DB-BD31-4B8C-83A1-F6EECF244321}">
                <p14:modId xmlns:p14="http://schemas.microsoft.com/office/powerpoint/2010/main" val="3005429901"/>
              </p:ext>
            </p:extLst>
          </p:nvPr>
        </p:nvGraphicFramePr>
        <p:xfrm>
          <a:off x="857250" y="1281113"/>
          <a:ext cx="8058149" cy="3235960"/>
        </p:xfrm>
        <a:graphic>
          <a:graphicData uri="http://schemas.openxmlformats.org/drawingml/2006/table">
            <a:tbl>
              <a:tblPr firstRow="1" bandRow="1">
                <a:tableStyleId>{C4B1156A-380E-4F78-BDF5-A606A8083BF9}</a:tableStyleId>
              </a:tblPr>
              <a:tblGrid>
                <a:gridCol w="1546877">
                  <a:extLst>
                    <a:ext uri="{9D8B030D-6E8A-4147-A177-3AD203B41FA5}">
                      <a16:colId xmlns:a16="http://schemas.microsoft.com/office/drawing/2014/main" val="419356130"/>
                    </a:ext>
                  </a:extLst>
                </a:gridCol>
                <a:gridCol w="2782236">
                  <a:extLst>
                    <a:ext uri="{9D8B030D-6E8A-4147-A177-3AD203B41FA5}">
                      <a16:colId xmlns:a16="http://schemas.microsoft.com/office/drawing/2014/main" val="2288518485"/>
                    </a:ext>
                  </a:extLst>
                </a:gridCol>
                <a:gridCol w="1714499">
                  <a:extLst>
                    <a:ext uri="{9D8B030D-6E8A-4147-A177-3AD203B41FA5}">
                      <a16:colId xmlns:a16="http://schemas.microsoft.com/office/drawing/2014/main" val="1659091666"/>
                    </a:ext>
                  </a:extLst>
                </a:gridCol>
                <a:gridCol w="2014537">
                  <a:extLst>
                    <a:ext uri="{9D8B030D-6E8A-4147-A177-3AD203B41FA5}">
                      <a16:colId xmlns:a16="http://schemas.microsoft.com/office/drawing/2014/main" val="1232804385"/>
                    </a:ext>
                  </a:extLst>
                </a:gridCol>
              </a:tblGrid>
              <a:tr h="370840">
                <a:tc>
                  <a:txBody>
                    <a:bodyPr/>
                    <a:lstStyle/>
                    <a:p>
                      <a:pPr algn="ctr"/>
                      <a:r>
                        <a:rPr lang="en-US" dirty="0"/>
                        <a:t>Student </a:t>
                      </a:r>
                      <a:endParaRPr lang="en-US" dirty="0">
                        <a:solidFill>
                          <a:schemeClr val="bg1"/>
                        </a:solidFill>
                      </a:endParaRPr>
                    </a:p>
                  </a:txBody>
                  <a:tcPr/>
                </a:tc>
                <a:tc>
                  <a:txBody>
                    <a:bodyPr/>
                    <a:lstStyle/>
                    <a:p>
                      <a:pPr algn="ctr"/>
                      <a:r>
                        <a:rPr lang="en-US" dirty="0"/>
                        <a:t>Taste Test (strong/moderate/non)</a:t>
                      </a:r>
                      <a:endParaRPr lang="en-US" dirty="0">
                        <a:solidFill>
                          <a:schemeClr val="bg1"/>
                        </a:solidFill>
                      </a:endParaRPr>
                    </a:p>
                  </a:txBody>
                  <a:tcPr/>
                </a:tc>
                <a:tc>
                  <a:txBody>
                    <a:bodyPr/>
                    <a:lstStyle/>
                    <a:p>
                      <a:pPr algn="ctr"/>
                      <a:r>
                        <a:rPr lang="en-US" dirty="0"/>
                        <a:t>Predicted genotype</a:t>
                      </a:r>
                      <a:endParaRPr lang="en-US" dirty="0">
                        <a:solidFill>
                          <a:schemeClr val="bg1"/>
                        </a:solidFill>
                      </a:endParaRPr>
                    </a:p>
                  </a:txBody>
                  <a:tcPr/>
                </a:tc>
                <a:tc>
                  <a:txBody>
                    <a:bodyPr/>
                    <a:lstStyle/>
                    <a:p>
                      <a:pPr algn="ctr"/>
                      <a:r>
                        <a:rPr lang="en-US" dirty="0"/>
                        <a:t>Actual genotype</a:t>
                      </a:r>
                      <a:endParaRPr lang="en-US" dirty="0">
                        <a:solidFill>
                          <a:schemeClr val="bg1"/>
                        </a:solidFill>
                      </a:endParaRPr>
                    </a:p>
                  </a:txBody>
                  <a:tcPr/>
                </a:tc>
                <a:extLst>
                  <a:ext uri="{0D108BD9-81ED-4DB2-BD59-A6C34878D82A}">
                    <a16:rowId xmlns:a16="http://schemas.microsoft.com/office/drawing/2014/main" val="810055015"/>
                  </a:ext>
                </a:extLst>
              </a:tr>
              <a:tr h="370840">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896589275"/>
                  </a:ext>
                </a:extLst>
              </a:tr>
              <a:tr h="370840">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622493865"/>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4290031484"/>
                  </a:ext>
                </a:extLst>
              </a:tr>
              <a:tr h="370840">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357764986"/>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444062199"/>
                  </a:ext>
                </a:extLst>
              </a:tr>
              <a:tr h="370840">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4090654249"/>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653470689"/>
                  </a:ext>
                </a:extLst>
              </a:tr>
            </a:tbl>
          </a:graphicData>
        </a:graphic>
      </p:graphicFrame>
    </p:spTree>
    <p:extLst>
      <p:ext uri="{BB962C8B-B14F-4D97-AF65-F5344CB8AC3E}">
        <p14:creationId xmlns:p14="http://schemas.microsoft.com/office/powerpoint/2010/main" val="251703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p:cNvPicPr>
          <p:nvPr/>
        </p:nvPicPr>
        <p:blipFill rotWithShape="1">
          <a:blip r:embed="rId2" cstate="print">
            <a:extLst>
              <a:ext uri="{28A0092B-C50C-407E-A947-70E740481C1C}">
                <a14:useLocalDpi xmlns:a14="http://schemas.microsoft.com/office/drawing/2010/main" val="0"/>
              </a:ext>
            </a:extLst>
          </a:blip>
          <a:srcRect/>
          <a:stretch/>
        </p:blipFill>
        <p:spPr bwMode="gray">
          <a:xfrm>
            <a:off x="428625" y="474157"/>
            <a:ext cx="5734050" cy="2789237"/>
          </a:xfrm>
          <a:prstGeom prst="rect">
            <a:avLst/>
          </a:prstGeom>
          <a:noFill/>
          <a:ln w="9525" algn="ctr">
            <a:noFill/>
            <a:miter lim="800000"/>
            <a:headEnd/>
            <a:tailEnd/>
          </a:ln>
          <a:effectLst/>
        </p:spPr>
      </p:pic>
      <p:pic>
        <p:nvPicPr>
          <p:cNvPr id="7"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735262" y="3695700"/>
            <a:ext cx="6473825"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 name="Content Placeholder 2"/>
          <p:cNvSpPr txBox="1">
            <a:spLocks/>
          </p:cNvSpPr>
          <p:nvPr/>
        </p:nvSpPr>
        <p:spPr bwMode="gray">
          <a:xfrm>
            <a:off x="6124431" y="183041"/>
            <a:ext cx="2560245" cy="1945297"/>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marL="285750" indent="-285750">
              <a:buFont typeface="Arial" panose="020B0604020202020204" pitchFamily="34" charset="0"/>
              <a:buChar char="•"/>
            </a:pPr>
            <a:endParaRPr lang="en-US" altLang="en-US" sz="2400" kern="0" dirty="0">
              <a:ea typeface="ＭＳ Ｐゴシック" panose="020B0600070205080204" pitchFamily="34" charset="-128"/>
            </a:endParaRPr>
          </a:p>
          <a:p>
            <a:r>
              <a:rPr lang="en-US" altLang="en-US" sz="2400" kern="0" dirty="0">
                <a:ea typeface="ＭＳ Ｐゴシック" panose="020B0600070205080204" pitchFamily="34" charset="-128"/>
              </a:rPr>
              <a:t>ORGAN</a:t>
            </a:r>
          </a:p>
          <a:p>
            <a:pPr marL="285750" indent="-285750">
              <a:buFont typeface="Arial" panose="020B0604020202020204" pitchFamily="34" charset="0"/>
              <a:buChar char="•"/>
            </a:pPr>
            <a:r>
              <a:rPr lang="en-US" altLang="en-US" sz="2400" b="0" kern="0" dirty="0">
                <a:ea typeface="ＭＳ Ｐゴシック" panose="020B0600070205080204" pitchFamily="34" charset="-128"/>
              </a:rPr>
              <a:t>Tongue</a:t>
            </a:r>
          </a:p>
        </p:txBody>
      </p:sp>
      <p:sp>
        <p:nvSpPr>
          <p:cNvPr id="12" name="Content Placeholder 2"/>
          <p:cNvSpPr txBox="1">
            <a:spLocks/>
          </p:cNvSpPr>
          <p:nvPr/>
        </p:nvSpPr>
        <p:spPr bwMode="gray">
          <a:xfrm>
            <a:off x="849126" y="3271813"/>
            <a:ext cx="2560245" cy="1945297"/>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r>
              <a:rPr lang="en-US" altLang="en-US" sz="2400" kern="0" dirty="0">
                <a:ea typeface="ＭＳ Ｐゴシック" panose="020B0600070205080204" pitchFamily="34" charset="-128"/>
              </a:rPr>
              <a:t>TISSUE</a:t>
            </a:r>
          </a:p>
          <a:p>
            <a:pPr marL="285750" indent="-285750">
              <a:buFont typeface="Arial" panose="020B0604020202020204" pitchFamily="34" charset="0"/>
              <a:buChar char="•"/>
            </a:pPr>
            <a:r>
              <a:rPr lang="en-US" altLang="en-US" sz="2400" b="0" kern="0" dirty="0">
                <a:ea typeface="ＭＳ Ｐゴシック" panose="020B0600070205080204" pitchFamily="34" charset="-128"/>
              </a:rPr>
              <a:t>Papillae</a:t>
            </a:r>
          </a:p>
        </p:txBody>
      </p:sp>
      <p:sp>
        <p:nvSpPr>
          <p:cNvPr id="13" name="Content Placeholder 2"/>
          <p:cNvSpPr txBox="1">
            <a:spLocks/>
          </p:cNvSpPr>
          <p:nvPr/>
        </p:nvSpPr>
        <p:spPr bwMode="gray">
          <a:xfrm>
            <a:off x="6978411" y="2779889"/>
            <a:ext cx="2560245" cy="1034950"/>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r>
              <a:rPr lang="en-US" altLang="en-US" sz="2400" kern="0" dirty="0">
                <a:ea typeface="ＭＳ Ｐゴシック" panose="020B0600070205080204" pitchFamily="34" charset="-128"/>
              </a:rPr>
              <a:t>CELL</a:t>
            </a:r>
          </a:p>
          <a:p>
            <a:pPr marL="285750" indent="-285750">
              <a:buFont typeface="Arial" panose="020B0604020202020204" pitchFamily="34" charset="0"/>
              <a:buChar char="•"/>
            </a:pPr>
            <a:r>
              <a:rPr lang="en-US" altLang="en-US" sz="2400" b="0" kern="0" dirty="0">
                <a:ea typeface="ＭＳ Ｐゴシック" panose="020B0600070205080204" pitchFamily="34" charset="-128"/>
              </a:rPr>
              <a:t>Gustatory</a:t>
            </a:r>
          </a:p>
        </p:txBody>
      </p:sp>
      <p:sp>
        <p:nvSpPr>
          <p:cNvPr id="2" name="Rectangle 1"/>
          <p:cNvSpPr/>
          <p:nvPr/>
        </p:nvSpPr>
        <p:spPr bwMode="auto">
          <a:xfrm>
            <a:off x="1651059" y="615163"/>
            <a:ext cx="1086595" cy="451556"/>
          </a:xfrm>
          <a:prstGeom prst="rect">
            <a:avLst/>
          </a:prstGeom>
          <a:solidFill>
            <a:schemeClr val="accent3"/>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9" name="Rectangle 8"/>
          <p:cNvSpPr/>
          <p:nvPr/>
        </p:nvSpPr>
        <p:spPr bwMode="auto">
          <a:xfrm>
            <a:off x="589860" y="824008"/>
            <a:ext cx="2105461" cy="451556"/>
          </a:xfrm>
          <a:prstGeom prst="rect">
            <a:avLst/>
          </a:prstGeom>
          <a:solidFill>
            <a:schemeClr val="accent3"/>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0" name="Rectangle 9"/>
          <p:cNvSpPr/>
          <p:nvPr/>
        </p:nvSpPr>
        <p:spPr bwMode="auto">
          <a:xfrm>
            <a:off x="3781916" y="2407275"/>
            <a:ext cx="1721620" cy="282222"/>
          </a:xfrm>
          <a:prstGeom prst="rect">
            <a:avLst/>
          </a:prstGeom>
          <a:solidFill>
            <a:schemeClr val="accent3"/>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4" name="Rectangle 13"/>
          <p:cNvSpPr/>
          <p:nvPr/>
        </p:nvSpPr>
        <p:spPr bwMode="auto">
          <a:xfrm>
            <a:off x="3725470" y="2421386"/>
            <a:ext cx="1778066" cy="451556"/>
          </a:xfrm>
          <a:prstGeom prst="rect">
            <a:avLst/>
          </a:prstGeom>
          <a:solidFill>
            <a:schemeClr val="accent3"/>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Georgia"/>
              <a:cs typeface="Georgia"/>
            </a:endParaRPr>
          </a:p>
        </p:txBody>
      </p:sp>
      <p:sp>
        <p:nvSpPr>
          <p:cNvPr id="3" name="TextBox 2"/>
          <p:cNvSpPr txBox="1"/>
          <p:nvPr/>
        </p:nvSpPr>
        <p:spPr>
          <a:xfrm>
            <a:off x="3725470" y="2435497"/>
            <a:ext cx="1651061" cy="461665"/>
          </a:xfrm>
          <a:prstGeom prst="rect">
            <a:avLst/>
          </a:prstGeom>
          <a:noFill/>
        </p:spPr>
        <p:txBody>
          <a:bodyPr wrap="square" tIns="91440" bIns="91440" rtlCol="0">
            <a:spAutoFit/>
          </a:bodyPr>
          <a:lstStyle/>
          <a:p>
            <a:pPr algn="l"/>
            <a:r>
              <a:rPr lang="en-US" sz="1800" dirty="0">
                <a:solidFill>
                  <a:schemeClr val="accent4"/>
                </a:solidFill>
                <a:latin typeface="Georgia"/>
                <a:cs typeface="Georgia"/>
              </a:rPr>
              <a:t>taste buds</a:t>
            </a:r>
          </a:p>
        </p:txBody>
      </p:sp>
      <p:sp>
        <p:nvSpPr>
          <p:cNvPr id="4" name="TextBox 3"/>
          <p:cNvSpPr txBox="1"/>
          <p:nvPr/>
        </p:nvSpPr>
        <p:spPr>
          <a:xfrm>
            <a:off x="818475" y="869164"/>
            <a:ext cx="1792176" cy="461665"/>
          </a:xfrm>
          <a:prstGeom prst="rect">
            <a:avLst/>
          </a:prstGeom>
          <a:noFill/>
        </p:spPr>
        <p:txBody>
          <a:bodyPr wrap="square" tIns="91440" bIns="91440" rtlCol="0">
            <a:spAutoFit/>
          </a:bodyPr>
          <a:lstStyle/>
          <a:p>
            <a:pPr algn="r"/>
            <a:r>
              <a:rPr lang="en-US" sz="1800" dirty="0">
                <a:solidFill>
                  <a:srgbClr val="000000"/>
                </a:solidFill>
                <a:latin typeface="Georgia"/>
                <a:cs typeface="Georgia"/>
              </a:rPr>
              <a:t>papillae</a:t>
            </a:r>
          </a:p>
        </p:txBody>
      </p:sp>
      <p:sp>
        <p:nvSpPr>
          <p:cNvPr id="8" name="Rectangle 7"/>
          <p:cNvSpPr/>
          <p:nvPr/>
        </p:nvSpPr>
        <p:spPr bwMode="auto">
          <a:xfrm>
            <a:off x="2963442" y="4010376"/>
            <a:ext cx="2878773" cy="1368778"/>
          </a:xfrm>
          <a:prstGeom prst="rect">
            <a:avLst/>
          </a:prstGeom>
          <a:solidFill>
            <a:schemeClr val="tx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5" name="Rectangle 14"/>
          <p:cNvSpPr/>
          <p:nvPr/>
        </p:nvSpPr>
        <p:spPr bwMode="auto">
          <a:xfrm>
            <a:off x="3087619" y="5348110"/>
            <a:ext cx="3008605" cy="1055511"/>
          </a:xfrm>
          <a:prstGeom prst="rect">
            <a:avLst/>
          </a:prstGeom>
          <a:solidFill>
            <a:schemeClr val="tx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6" name="TextBox 15"/>
          <p:cNvSpPr txBox="1"/>
          <p:nvPr/>
        </p:nvSpPr>
        <p:spPr>
          <a:xfrm>
            <a:off x="3471460" y="4459109"/>
            <a:ext cx="2325591" cy="461665"/>
          </a:xfrm>
          <a:prstGeom prst="rect">
            <a:avLst/>
          </a:prstGeom>
          <a:noFill/>
        </p:spPr>
        <p:txBody>
          <a:bodyPr wrap="square" tIns="91440" bIns="91440" rtlCol="0">
            <a:spAutoFit/>
          </a:bodyPr>
          <a:lstStyle/>
          <a:p>
            <a:pPr algn="r"/>
            <a:r>
              <a:rPr lang="en-US" sz="1800" dirty="0">
                <a:solidFill>
                  <a:schemeClr val="accent4"/>
                </a:solidFill>
                <a:latin typeface="Georgia"/>
                <a:cs typeface="Georgia"/>
              </a:rPr>
              <a:t>gustatory cells</a:t>
            </a:r>
          </a:p>
        </p:txBody>
      </p:sp>
      <p:sp>
        <p:nvSpPr>
          <p:cNvPr id="17" name="TextBox 16"/>
          <p:cNvSpPr txBox="1"/>
          <p:nvPr/>
        </p:nvSpPr>
        <p:spPr>
          <a:xfrm>
            <a:off x="4371777" y="5810956"/>
            <a:ext cx="1651061" cy="461665"/>
          </a:xfrm>
          <a:prstGeom prst="rect">
            <a:avLst/>
          </a:prstGeom>
          <a:noFill/>
        </p:spPr>
        <p:txBody>
          <a:bodyPr wrap="square" tIns="91440" bIns="91440" rtlCol="0">
            <a:spAutoFit/>
          </a:bodyPr>
          <a:lstStyle/>
          <a:p>
            <a:pPr algn="r"/>
            <a:r>
              <a:rPr lang="en-US" sz="1800" dirty="0">
                <a:solidFill>
                  <a:schemeClr val="accent4"/>
                </a:solidFill>
                <a:latin typeface="Georgia"/>
                <a:cs typeface="Georgia"/>
              </a:rPr>
              <a:t>nerves</a:t>
            </a:r>
          </a:p>
        </p:txBody>
      </p:sp>
    </p:spTree>
    <p:extLst>
      <p:ext uri="{BB962C8B-B14F-4D97-AF65-F5344CB8AC3E}">
        <p14:creationId xmlns:p14="http://schemas.microsoft.com/office/powerpoint/2010/main" val="664125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99694" y="618771"/>
            <a:ext cx="5320716" cy="2401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777772" y="3198203"/>
            <a:ext cx="4324350" cy="3249295"/>
          </a:xfrm>
          <a:prstGeom prst="rect">
            <a:avLst/>
          </a:prstGeom>
        </p:spPr>
      </p:pic>
      <p:sp>
        <p:nvSpPr>
          <p:cNvPr id="7" name="Content Placeholder 2"/>
          <p:cNvSpPr txBox="1">
            <a:spLocks/>
          </p:cNvSpPr>
          <p:nvPr/>
        </p:nvSpPr>
        <p:spPr bwMode="gray">
          <a:xfrm>
            <a:off x="415955" y="3927122"/>
            <a:ext cx="4066272" cy="1945297"/>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marL="285750" indent="-285750">
              <a:buFont typeface="Arial" panose="020B0604020202020204" pitchFamily="34" charset="0"/>
              <a:buChar char="•"/>
            </a:pPr>
            <a:endParaRPr lang="en-US" altLang="en-US" sz="2400" kern="0" dirty="0">
              <a:latin typeface="Calibri" panose="020F0502020204030204" pitchFamily="34" charset="0"/>
              <a:ea typeface="ＭＳ Ｐゴシック" panose="020B0600070205080204" pitchFamily="34" charset="-128"/>
            </a:endParaRPr>
          </a:p>
          <a:p>
            <a:pPr algn="r"/>
            <a:r>
              <a:rPr lang="en-US" altLang="en-US" sz="2400" kern="0" dirty="0">
                <a:latin typeface="Calibri" panose="020F0502020204030204" pitchFamily="34" charset="0"/>
                <a:ea typeface="ＭＳ Ｐゴシック" panose="020B0600070205080204" pitchFamily="34" charset="-128"/>
                <a:cs typeface="Georgia"/>
              </a:rPr>
              <a:t>PROTEIN:   </a:t>
            </a:r>
          </a:p>
          <a:p>
            <a:pPr algn="r"/>
            <a:r>
              <a:rPr lang="en-US" altLang="en-US" sz="2400" b="0" kern="0" dirty="0">
                <a:latin typeface="Calibri" panose="020F0502020204030204" pitchFamily="34" charset="0"/>
                <a:ea typeface="ＭＳ Ｐゴシック" panose="020B0600070205080204" pitchFamily="34" charset="-128"/>
                <a:cs typeface="Georgia"/>
              </a:rPr>
              <a:t>   G-protein </a:t>
            </a:r>
          </a:p>
          <a:p>
            <a:pPr algn="r"/>
            <a:r>
              <a:rPr lang="en-US" altLang="en-US" sz="2400" b="0" kern="0" dirty="0">
                <a:latin typeface="Calibri" panose="020F0502020204030204" pitchFamily="34" charset="0"/>
                <a:ea typeface="ＭＳ Ｐゴシック" panose="020B0600070205080204" pitchFamily="34" charset="-128"/>
                <a:cs typeface="Georgia"/>
              </a:rPr>
              <a:t>coupled receptor </a:t>
            </a:r>
          </a:p>
        </p:txBody>
      </p:sp>
      <p:sp>
        <p:nvSpPr>
          <p:cNvPr id="2" name="Rectangle 1"/>
          <p:cNvSpPr/>
          <p:nvPr/>
        </p:nvSpPr>
        <p:spPr bwMode="auto">
          <a:xfrm>
            <a:off x="3386792" y="1270000"/>
            <a:ext cx="2201412" cy="1368777"/>
          </a:xfrm>
          <a:prstGeom prst="rect">
            <a:avLst/>
          </a:prstGeom>
          <a:solidFill>
            <a:schemeClr val="accent3"/>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8" name="TextBox 7"/>
          <p:cNvSpPr txBox="1"/>
          <p:nvPr/>
        </p:nvSpPr>
        <p:spPr>
          <a:xfrm>
            <a:off x="3400901" y="1382889"/>
            <a:ext cx="2413089" cy="738664"/>
          </a:xfrm>
          <a:prstGeom prst="rect">
            <a:avLst/>
          </a:prstGeom>
          <a:noFill/>
        </p:spPr>
        <p:txBody>
          <a:bodyPr wrap="square" tIns="91440" bIns="91440" rtlCol="0">
            <a:spAutoFit/>
          </a:bodyPr>
          <a:lstStyle/>
          <a:p>
            <a:pPr algn="l"/>
            <a:r>
              <a:rPr lang="en-US" sz="1800" dirty="0">
                <a:solidFill>
                  <a:srgbClr val="000000"/>
                </a:solidFill>
                <a:latin typeface="Georgia"/>
                <a:cs typeface="Georgia"/>
              </a:rPr>
              <a:t>bitter taste receptors</a:t>
            </a:r>
          </a:p>
        </p:txBody>
      </p:sp>
    </p:spTree>
    <p:extLst>
      <p:ext uri="{BB962C8B-B14F-4D97-AF65-F5344CB8AC3E}">
        <p14:creationId xmlns:p14="http://schemas.microsoft.com/office/powerpoint/2010/main" val="129707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gray">
          <a:xfrm>
            <a:off x="552450" y="296333"/>
            <a:ext cx="8801100" cy="5263445"/>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24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24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24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24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24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r>
              <a:rPr lang="en-US" altLang="en-US" kern="0" dirty="0">
                <a:latin typeface="+mj-lt"/>
                <a:ea typeface="ＭＳ Ｐゴシック" panose="020B0600070205080204" pitchFamily="34" charset="-128"/>
                <a:cs typeface="Estrangelo Edessa" panose="03080600000000000000" pitchFamily="66" charset="0"/>
              </a:rPr>
              <a:t>Each human carries a distinctive set of taste receptors which gives them a unique perception of how foods taste</a:t>
            </a: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r>
              <a:rPr lang="en-US" altLang="en-US" kern="0" dirty="0">
                <a:latin typeface="+mj-lt"/>
                <a:ea typeface="ＭＳ Ｐゴシック" panose="020B0600070205080204" pitchFamily="34" charset="-128"/>
                <a:cs typeface="Estrangelo Edessa" panose="03080600000000000000" pitchFamily="66" charset="0"/>
              </a:rPr>
              <a:t>Taste is a </a:t>
            </a:r>
            <a:r>
              <a:rPr lang="en-US" altLang="en-US" i="1" kern="0" dirty="0">
                <a:solidFill>
                  <a:schemeClr val="bg2">
                    <a:lumMod val="25000"/>
                    <a:lumOff val="75000"/>
                  </a:schemeClr>
                </a:solidFill>
                <a:effectLst>
                  <a:outerShdw blurRad="50800" dist="38100" dir="2700000" algn="tl" rotWithShape="0">
                    <a:schemeClr val="accent3">
                      <a:alpha val="43000"/>
                    </a:schemeClr>
                  </a:outerShdw>
                  <a:reflection stA="50000" endPos="30000" dist="12700" dir="5400000" sy="-100000" algn="bl" rotWithShape="0"/>
                </a:effectLst>
                <a:latin typeface="+mj-lt"/>
                <a:ea typeface="ＭＳ Ｐゴシック" panose="020B0600070205080204" pitchFamily="34" charset="-128"/>
                <a:cs typeface="Estrangelo Edessa" panose="03080600000000000000" pitchFamily="66" charset="0"/>
              </a:rPr>
              <a:t>phenotype</a:t>
            </a:r>
            <a:r>
              <a:rPr lang="en-US" altLang="en-US" kern="0" dirty="0">
                <a:solidFill>
                  <a:schemeClr val="bg2">
                    <a:lumMod val="25000"/>
                    <a:lumOff val="75000"/>
                  </a:schemeClr>
                </a:solidFill>
                <a:effectLst>
                  <a:reflection stA="50000" endPos="30000" dist="12700" dir="5400000" sy="-100000" algn="bl" rotWithShape="0"/>
                </a:effectLst>
                <a:latin typeface="+mj-lt"/>
                <a:ea typeface="ＭＳ Ｐゴシック" panose="020B0600070205080204" pitchFamily="34" charset="-128"/>
                <a:cs typeface="Estrangelo Edessa" panose="03080600000000000000" pitchFamily="66" charset="0"/>
              </a:rPr>
              <a:t> </a:t>
            </a:r>
          </a:p>
          <a:p>
            <a:pPr marL="342900" indent="-342900">
              <a:buFont typeface="Arial" panose="020B0604020202020204" pitchFamily="34" charset="0"/>
              <a:buChar char="•"/>
            </a:pPr>
            <a:endParaRPr lang="en-US" altLang="en-US" kern="0" dirty="0">
              <a:latin typeface="+mj-lt"/>
              <a:ea typeface="ＭＳ Ｐゴシック" panose="020B0600070205080204" pitchFamily="34" charset="-128"/>
              <a:cs typeface="Estrangelo Edessa" panose="03080600000000000000" pitchFamily="66" charset="0"/>
            </a:endParaRPr>
          </a:p>
          <a:p>
            <a:pPr marL="342900" indent="-342900">
              <a:buFont typeface="Arial" panose="020B0604020202020204" pitchFamily="34" charset="0"/>
              <a:buChar char="•"/>
            </a:pPr>
            <a:r>
              <a:rPr lang="en-US" altLang="en-US" kern="0" dirty="0">
                <a:effectLst>
                  <a:outerShdw blurRad="50800" dist="38100" dir="2700000" algn="tl" rotWithShape="0">
                    <a:schemeClr val="accent3">
                      <a:alpha val="43000"/>
                    </a:schemeClr>
                  </a:outerShdw>
                </a:effectLst>
                <a:latin typeface="+mj-lt"/>
                <a:ea typeface="ＭＳ Ｐゴシック" panose="020B0600070205080204" pitchFamily="34" charset="-128"/>
                <a:cs typeface="Estrangelo Edessa" panose="03080600000000000000" pitchFamily="66" charset="0"/>
              </a:rPr>
              <a:t>Small differences in </a:t>
            </a:r>
            <a:r>
              <a:rPr lang="en-US" altLang="en-US" i="1" kern="0" dirty="0">
                <a:solidFill>
                  <a:schemeClr val="bg2">
                    <a:lumMod val="25000"/>
                    <a:lumOff val="75000"/>
                  </a:schemeClr>
                </a:solidFill>
                <a:effectLst>
                  <a:outerShdw blurRad="50800" dist="38100" dir="2700000" algn="tl" rotWithShape="0">
                    <a:schemeClr val="accent3">
                      <a:alpha val="43000"/>
                    </a:schemeClr>
                  </a:outerShdw>
                  <a:reflection stA="50000" endPos="30000" dist="12700" dir="5400000" sy="-100000" algn="bl" rotWithShape="0"/>
                </a:effectLst>
                <a:latin typeface="+mj-lt"/>
                <a:ea typeface="ＭＳ Ｐゴシック" panose="020B0600070205080204" pitchFamily="34" charset="-128"/>
                <a:cs typeface="Estrangelo Edessa" panose="03080600000000000000" pitchFamily="66" charset="0"/>
              </a:rPr>
              <a:t>genotype</a:t>
            </a:r>
            <a:r>
              <a:rPr lang="en-US" altLang="en-US" kern="0" dirty="0">
                <a:solidFill>
                  <a:schemeClr val="bg2">
                    <a:lumMod val="25000"/>
                    <a:lumOff val="75000"/>
                  </a:schemeClr>
                </a:solidFill>
                <a:effectLst>
                  <a:outerShdw blurRad="50800" dist="38100" dir="2700000" algn="tl" rotWithShape="0">
                    <a:schemeClr val="accent3">
                      <a:alpha val="43000"/>
                    </a:schemeClr>
                  </a:outerShdw>
                  <a:reflection stA="50000" endPos="30000" dist="12700" dir="5400000" sy="-100000" algn="bl" rotWithShape="0"/>
                </a:effectLst>
                <a:latin typeface="+mj-lt"/>
                <a:ea typeface="ＭＳ Ｐゴシック" panose="020B0600070205080204" pitchFamily="34" charset="-128"/>
                <a:cs typeface="Estrangelo Edessa" panose="03080600000000000000" pitchFamily="66" charset="0"/>
              </a:rPr>
              <a:t> </a:t>
            </a:r>
            <a:r>
              <a:rPr lang="en-US" altLang="en-US" kern="0" dirty="0">
                <a:effectLst>
                  <a:outerShdw blurRad="50800" dist="38100" dir="2700000" algn="tl" rotWithShape="0">
                    <a:schemeClr val="accent3">
                      <a:alpha val="43000"/>
                    </a:schemeClr>
                  </a:outerShdw>
                </a:effectLst>
                <a:latin typeface="+mj-lt"/>
                <a:ea typeface="ＭＳ Ｐゴシック" panose="020B0600070205080204" pitchFamily="34" charset="-128"/>
                <a:cs typeface="Estrangelo Edessa" panose="03080600000000000000" pitchFamily="66" charset="0"/>
              </a:rPr>
              <a:t>can change taste perception</a:t>
            </a:r>
            <a:endParaRPr lang="en-US" altLang="en-US" kern="0" dirty="0">
              <a:solidFill>
                <a:schemeClr val="bg2">
                  <a:lumMod val="25000"/>
                  <a:lumOff val="75000"/>
                </a:schemeClr>
              </a:solidFill>
              <a:effectLst>
                <a:outerShdw blurRad="50800" dist="38100" dir="2700000" algn="tl" rotWithShape="0">
                  <a:schemeClr val="accent3">
                    <a:alpha val="43000"/>
                  </a:schemeClr>
                </a:outerShdw>
              </a:effectLst>
              <a:latin typeface="+mj-lt"/>
              <a:ea typeface="ＭＳ Ｐゴシック" panose="020B0600070205080204" pitchFamily="34" charset="-128"/>
              <a:cs typeface="Estrangelo Edessa" panose="03080600000000000000" pitchFamily="66" charset="0"/>
            </a:endParaRPr>
          </a:p>
        </p:txBody>
      </p:sp>
      <p:pic>
        <p:nvPicPr>
          <p:cNvPr id="3"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953000" y="1847000"/>
            <a:ext cx="3590499" cy="2993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 name="Picture 4" descr="30-baby-tongue.w529.h52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591" y="2063248"/>
            <a:ext cx="2067076" cy="2067076"/>
          </a:xfrm>
          <a:prstGeom prst="rect">
            <a:avLst/>
          </a:prstGeom>
        </p:spPr>
      </p:pic>
    </p:spTree>
    <p:extLst>
      <p:ext uri="{BB962C8B-B14F-4D97-AF65-F5344CB8AC3E}">
        <p14:creationId xmlns:p14="http://schemas.microsoft.com/office/powerpoint/2010/main" val="38485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003853" y="1523563"/>
          <a:ext cx="5503535" cy="2958619"/>
        </p:xfrm>
        <a:graphic>
          <a:graphicData uri="http://schemas.openxmlformats.org/drawingml/2006/table">
            <a:tbl>
              <a:tblPr>
                <a:tableStyleId>{5C22544A-7EE6-4342-B048-85BDC9FD1C3A}</a:tableStyleId>
              </a:tblPr>
              <a:tblGrid>
                <a:gridCol w="1354716">
                  <a:extLst>
                    <a:ext uri="{9D8B030D-6E8A-4147-A177-3AD203B41FA5}">
                      <a16:colId xmlns:a16="http://schemas.microsoft.com/office/drawing/2014/main" val="20000"/>
                    </a:ext>
                  </a:extLst>
                </a:gridCol>
                <a:gridCol w="990637">
                  <a:extLst>
                    <a:ext uri="{9D8B030D-6E8A-4147-A177-3AD203B41FA5}">
                      <a16:colId xmlns:a16="http://schemas.microsoft.com/office/drawing/2014/main" val="20001"/>
                    </a:ext>
                  </a:extLst>
                </a:gridCol>
                <a:gridCol w="1126108">
                  <a:extLst>
                    <a:ext uri="{9D8B030D-6E8A-4147-A177-3AD203B41FA5}">
                      <a16:colId xmlns:a16="http://schemas.microsoft.com/office/drawing/2014/main" val="20002"/>
                    </a:ext>
                  </a:extLst>
                </a:gridCol>
                <a:gridCol w="850473">
                  <a:extLst>
                    <a:ext uri="{9D8B030D-6E8A-4147-A177-3AD203B41FA5}">
                      <a16:colId xmlns:a16="http://schemas.microsoft.com/office/drawing/2014/main" val="20003"/>
                    </a:ext>
                  </a:extLst>
                </a:gridCol>
                <a:gridCol w="1181601">
                  <a:extLst>
                    <a:ext uri="{9D8B030D-6E8A-4147-A177-3AD203B41FA5}">
                      <a16:colId xmlns:a16="http://schemas.microsoft.com/office/drawing/2014/main" val="20004"/>
                    </a:ext>
                  </a:extLst>
                </a:gridCol>
              </a:tblGrid>
              <a:tr h="1019524">
                <a:tc>
                  <a:txBody>
                    <a:bodyPr/>
                    <a:lstStyle/>
                    <a:p>
                      <a:pPr marL="0" marR="0" algn="ctr">
                        <a:lnSpc>
                          <a:spcPct val="115000"/>
                        </a:lnSpc>
                        <a:spcBef>
                          <a:spcPts val="0"/>
                        </a:spcBef>
                        <a:spcAft>
                          <a:spcPts val="0"/>
                        </a:spcAft>
                      </a:pPr>
                      <a:r>
                        <a:rPr lang="en-US" sz="1600" dirty="0">
                          <a:effectLst/>
                        </a:rPr>
                        <a:t>Position</a:t>
                      </a:r>
                      <a:endParaRPr lang="en-US" sz="1400" dirty="0">
                        <a:effectLst/>
                      </a:endParaRPr>
                    </a:p>
                    <a:p>
                      <a:pPr marL="0" marR="0" algn="ctr">
                        <a:lnSpc>
                          <a:spcPct val="115000"/>
                        </a:lnSpc>
                        <a:spcBef>
                          <a:spcPts val="0"/>
                        </a:spcBef>
                        <a:spcAft>
                          <a:spcPts val="0"/>
                        </a:spcAft>
                      </a:pPr>
                      <a:r>
                        <a:rPr lang="en-US" sz="1600" dirty="0">
                          <a:effectLst/>
                        </a:rPr>
                        <a:t>(</a:t>
                      </a:r>
                      <a:r>
                        <a:rPr lang="en-US" sz="1600" dirty="0" err="1">
                          <a:effectLst/>
                        </a:rPr>
                        <a:t>bp</a:t>
                      </a:r>
                      <a:r>
                        <a:rPr lang="en-US" sz="16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bg2">
                        <a:lumMod val="10000"/>
                        <a:lumOff val="90000"/>
                      </a:schemeClr>
                    </a:solidFill>
                  </a:tcPr>
                </a:tc>
                <a:tc gridSpan="2">
                  <a:txBody>
                    <a:bodyPr/>
                    <a:lstStyle/>
                    <a:p>
                      <a:pPr marL="0" marR="0" algn="ctr">
                        <a:lnSpc>
                          <a:spcPct val="115000"/>
                        </a:lnSpc>
                        <a:spcBef>
                          <a:spcPts val="0"/>
                        </a:spcBef>
                        <a:spcAft>
                          <a:spcPts val="0"/>
                        </a:spcAft>
                      </a:pPr>
                      <a:r>
                        <a:rPr lang="en-US" sz="1600" dirty="0">
                          <a:effectLst/>
                        </a:rPr>
                        <a:t>Taster</a:t>
                      </a:r>
                      <a:endParaRPr lang="en-US" sz="1400" dirty="0">
                        <a:effectLst/>
                      </a:endParaRPr>
                    </a:p>
                    <a:p>
                      <a:pPr marL="0" marR="0">
                        <a:lnSpc>
                          <a:spcPct val="115000"/>
                        </a:lnSpc>
                        <a:spcBef>
                          <a:spcPts val="0"/>
                        </a:spcBef>
                        <a:spcAft>
                          <a:spcPts val="0"/>
                        </a:spcAft>
                      </a:pPr>
                      <a:r>
                        <a:rPr lang="en-US" sz="1600" dirty="0">
                          <a:effectLst/>
                        </a:rPr>
                        <a:t>    DNA             </a:t>
                      </a:r>
                      <a:r>
                        <a:rPr lang="en-US" sz="1600" dirty="0" err="1">
                          <a:effectLst/>
                        </a:rPr>
                        <a:t>aa</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bg2">
                        <a:lumMod val="10000"/>
                        <a:lumOff val="90000"/>
                      </a:schemeClr>
                    </a:solidFill>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non-Taster</a:t>
                      </a:r>
                      <a:endParaRPr lang="en-US" sz="1400" dirty="0">
                        <a:effectLst/>
                      </a:endParaRPr>
                    </a:p>
                    <a:p>
                      <a:pPr marL="0" marR="0" algn="l">
                        <a:lnSpc>
                          <a:spcPct val="115000"/>
                        </a:lnSpc>
                        <a:spcBef>
                          <a:spcPts val="0"/>
                        </a:spcBef>
                        <a:spcAft>
                          <a:spcPts val="0"/>
                        </a:spcAft>
                      </a:pPr>
                      <a:r>
                        <a:rPr lang="en-US" sz="1600" dirty="0">
                          <a:effectLst/>
                        </a:rPr>
                        <a:t>  DNA           </a:t>
                      </a:r>
                      <a:r>
                        <a:rPr lang="en-US" sz="1600" dirty="0" err="1">
                          <a:effectLst/>
                        </a:rPr>
                        <a:t>aa</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bg2">
                        <a:lumMod val="10000"/>
                        <a:lumOff val="90000"/>
                      </a:schemeClr>
                    </a:solidFill>
                  </a:tcPr>
                </a:tc>
                <a:tc hMerge="1">
                  <a:txBody>
                    <a:bodyPr/>
                    <a:lstStyle/>
                    <a:p>
                      <a:endParaRPr lang="en-US"/>
                    </a:p>
                  </a:txBody>
                  <a:tcPr/>
                </a:tc>
                <a:extLst>
                  <a:ext uri="{0D108BD9-81ED-4DB2-BD59-A6C34878D82A}">
                    <a16:rowId xmlns:a16="http://schemas.microsoft.com/office/drawing/2014/main" val="10000"/>
                  </a:ext>
                </a:extLst>
              </a:tr>
              <a:tr h="646365">
                <a:tc>
                  <a:txBody>
                    <a:bodyPr/>
                    <a:lstStyle/>
                    <a:p>
                      <a:pPr marL="0" marR="0" algn="ctr">
                        <a:lnSpc>
                          <a:spcPct val="115000"/>
                        </a:lnSpc>
                        <a:spcBef>
                          <a:spcPts val="0"/>
                        </a:spcBef>
                        <a:spcAft>
                          <a:spcPts val="1200"/>
                        </a:spcAft>
                      </a:pPr>
                      <a:r>
                        <a:rPr lang="en-US" sz="1600" dirty="0">
                          <a:effectLst/>
                        </a:rPr>
                        <a:t>145</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marL="0" marR="0" algn="ctr">
                        <a:lnSpc>
                          <a:spcPct val="115000"/>
                        </a:lnSpc>
                        <a:spcBef>
                          <a:spcPts val="0"/>
                        </a:spcBef>
                        <a:spcAft>
                          <a:spcPts val="1200"/>
                        </a:spcAft>
                      </a:pPr>
                      <a:r>
                        <a:rPr lang="en-US" sz="1800">
                          <a:effectLst/>
                        </a:rPr>
                        <a:t>C</a:t>
                      </a:r>
                      <a:endParaRPr lang="en-US" sz="14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tcPr>
                </a:tc>
                <a:tc>
                  <a:txBody>
                    <a:bodyPr/>
                    <a:lstStyle/>
                    <a:p>
                      <a:pPr marL="0" marR="0" algn="ctr">
                        <a:lnSpc>
                          <a:spcPct val="115000"/>
                        </a:lnSpc>
                        <a:spcBef>
                          <a:spcPts val="0"/>
                        </a:spcBef>
                        <a:spcAft>
                          <a:spcPts val="1200"/>
                        </a:spcAft>
                      </a:pPr>
                      <a:r>
                        <a:rPr lang="en-US" sz="1800" dirty="0">
                          <a:effectLst/>
                        </a:rPr>
                        <a:t>Pro</a:t>
                      </a:r>
                      <a:r>
                        <a:rPr lang="en-US" sz="1800" baseline="0" dirty="0">
                          <a:effectLst/>
                        </a:rPr>
                        <a:t> (</a:t>
                      </a:r>
                      <a:r>
                        <a:rPr lang="en-US" sz="1800" b="1" baseline="0" dirty="0">
                          <a:effectLst/>
                        </a:rPr>
                        <a:t>P</a:t>
                      </a:r>
                      <a:r>
                        <a:rPr lang="en-US" sz="1800" baseline="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rgbClr val="000000"/>
                      </a:solidFill>
                      <a:prstDash val="solid"/>
                      <a:round/>
                      <a:headEnd type="none" w="med" len="med"/>
                      <a:tailEnd type="none" w="med" len="med"/>
                    </a:lnR>
                    <a:solidFill>
                      <a:schemeClr val="accent5"/>
                    </a:solidFill>
                  </a:tcPr>
                </a:tc>
                <a:tc>
                  <a:txBody>
                    <a:bodyPr/>
                    <a:lstStyle/>
                    <a:p>
                      <a:pPr marL="0" marR="0" algn="ctr">
                        <a:lnSpc>
                          <a:spcPct val="115000"/>
                        </a:lnSpc>
                        <a:spcBef>
                          <a:spcPts val="0"/>
                        </a:spcBef>
                        <a:spcAft>
                          <a:spcPts val="1200"/>
                        </a:spcAft>
                      </a:pPr>
                      <a:r>
                        <a:rPr lang="en-US" sz="1800">
                          <a:effectLst/>
                        </a:rPr>
                        <a:t>G</a:t>
                      </a:r>
                      <a:endParaRPr lang="en-US" sz="14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tcPr>
                </a:tc>
                <a:tc>
                  <a:txBody>
                    <a:bodyPr/>
                    <a:lstStyle/>
                    <a:p>
                      <a:pPr marL="0" marR="0" algn="ctr">
                        <a:lnSpc>
                          <a:spcPct val="115000"/>
                        </a:lnSpc>
                        <a:spcBef>
                          <a:spcPts val="0"/>
                        </a:spcBef>
                        <a:spcAft>
                          <a:spcPts val="1200"/>
                        </a:spcAft>
                      </a:pPr>
                      <a:r>
                        <a:rPr lang="en-US" sz="1800" dirty="0" err="1">
                          <a:effectLst/>
                        </a:rPr>
                        <a:t>Ala</a:t>
                      </a:r>
                      <a:r>
                        <a:rPr lang="en-US" sz="1800" dirty="0">
                          <a:effectLst/>
                        </a:rPr>
                        <a:t> (</a:t>
                      </a:r>
                      <a:r>
                        <a:rPr lang="en-US" sz="1800" b="1" dirty="0">
                          <a:effectLst/>
                        </a:rPr>
                        <a:t>A</a:t>
                      </a:r>
                      <a:r>
                        <a:rPr lang="en-US" sz="18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crgbClr r="0" g="0" b="0"/>
                      </a:solidFill>
                      <a:prstDash val="solid"/>
                      <a:round/>
                      <a:headEnd type="none" w="med" len="med"/>
                      <a:tailEnd type="none" w="med" len="med"/>
                    </a:lnR>
                    <a:solidFill>
                      <a:srgbClr val="EEEEEE"/>
                    </a:solidFill>
                  </a:tcPr>
                </a:tc>
                <a:extLst>
                  <a:ext uri="{0D108BD9-81ED-4DB2-BD59-A6C34878D82A}">
                    <a16:rowId xmlns:a16="http://schemas.microsoft.com/office/drawing/2014/main" val="10001"/>
                  </a:ext>
                </a:extLst>
              </a:tr>
              <a:tr h="646365">
                <a:tc>
                  <a:txBody>
                    <a:bodyPr/>
                    <a:lstStyle/>
                    <a:p>
                      <a:pPr marL="0" marR="0" algn="ctr">
                        <a:lnSpc>
                          <a:spcPct val="115000"/>
                        </a:lnSpc>
                        <a:spcBef>
                          <a:spcPts val="0"/>
                        </a:spcBef>
                        <a:spcAft>
                          <a:spcPts val="1200"/>
                        </a:spcAft>
                      </a:pPr>
                      <a:r>
                        <a:rPr lang="en-US" sz="1600" dirty="0">
                          <a:effectLst/>
                        </a:rPr>
                        <a:t>785</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c>
                  <a:txBody>
                    <a:bodyPr/>
                    <a:lstStyle/>
                    <a:p>
                      <a:pPr marL="0" marR="0" algn="ctr">
                        <a:lnSpc>
                          <a:spcPct val="115000"/>
                        </a:lnSpc>
                        <a:spcBef>
                          <a:spcPts val="0"/>
                        </a:spcBef>
                        <a:spcAft>
                          <a:spcPts val="1200"/>
                        </a:spcAft>
                      </a:pPr>
                      <a:r>
                        <a:rPr lang="en-US" sz="1800" dirty="0">
                          <a:effectLst/>
                        </a:rPr>
                        <a:t>C</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tcPr>
                </a:tc>
                <a:tc>
                  <a:txBody>
                    <a:bodyPr/>
                    <a:lstStyle/>
                    <a:p>
                      <a:pPr marL="0" marR="0" algn="ctr">
                        <a:lnSpc>
                          <a:spcPct val="115000"/>
                        </a:lnSpc>
                        <a:spcBef>
                          <a:spcPts val="0"/>
                        </a:spcBef>
                        <a:spcAft>
                          <a:spcPts val="1200"/>
                        </a:spcAft>
                      </a:pPr>
                      <a:r>
                        <a:rPr lang="en-US" sz="1800" dirty="0" err="1">
                          <a:effectLst/>
                        </a:rPr>
                        <a:t>Ala</a:t>
                      </a:r>
                      <a:r>
                        <a:rPr lang="en-US" sz="1800" dirty="0">
                          <a:effectLst/>
                        </a:rPr>
                        <a:t> (</a:t>
                      </a:r>
                      <a:r>
                        <a:rPr lang="en-US" sz="1800" b="1" dirty="0">
                          <a:effectLst/>
                        </a:rPr>
                        <a:t>A</a:t>
                      </a:r>
                      <a:r>
                        <a:rPr lang="en-US" sz="18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rgbClr val="000000"/>
                      </a:solidFill>
                      <a:prstDash val="solid"/>
                      <a:round/>
                      <a:headEnd type="none" w="med" len="med"/>
                      <a:tailEnd type="none" w="med" len="med"/>
                    </a:lnR>
                    <a:solidFill>
                      <a:schemeClr val="accent5"/>
                    </a:solidFill>
                  </a:tcPr>
                </a:tc>
                <a:tc>
                  <a:txBody>
                    <a:bodyPr/>
                    <a:lstStyle/>
                    <a:p>
                      <a:pPr marL="0" marR="0" algn="ctr">
                        <a:lnSpc>
                          <a:spcPct val="115000"/>
                        </a:lnSpc>
                        <a:spcBef>
                          <a:spcPts val="0"/>
                        </a:spcBef>
                        <a:spcAft>
                          <a:spcPts val="1200"/>
                        </a:spcAft>
                      </a:pPr>
                      <a:r>
                        <a:rPr lang="en-US" sz="1800">
                          <a:effectLst/>
                        </a:rPr>
                        <a:t>T</a:t>
                      </a:r>
                      <a:endParaRPr lang="en-US" sz="14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tcPr>
                </a:tc>
                <a:tc>
                  <a:txBody>
                    <a:bodyPr/>
                    <a:lstStyle/>
                    <a:p>
                      <a:pPr marL="0" marR="0" algn="ctr">
                        <a:lnSpc>
                          <a:spcPct val="115000"/>
                        </a:lnSpc>
                        <a:spcBef>
                          <a:spcPts val="0"/>
                        </a:spcBef>
                        <a:spcAft>
                          <a:spcPts val="1200"/>
                        </a:spcAft>
                      </a:pPr>
                      <a:r>
                        <a:rPr lang="en-US" sz="1800" dirty="0">
                          <a:effectLst/>
                        </a:rPr>
                        <a:t>Val (</a:t>
                      </a:r>
                      <a:r>
                        <a:rPr lang="en-US" sz="1800" b="1" dirty="0">
                          <a:effectLst/>
                        </a:rPr>
                        <a:t>V</a:t>
                      </a:r>
                      <a:r>
                        <a:rPr lang="en-US" sz="18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crgbClr r="0" g="0" b="0"/>
                      </a:solidFill>
                      <a:prstDash val="solid"/>
                      <a:round/>
                      <a:headEnd type="none" w="med" len="med"/>
                      <a:tailEnd type="none" w="med" len="med"/>
                    </a:lnR>
                    <a:solidFill>
                      <a:srgbClr val="EEEEEE"/>
                    </a:solidFill>
                  </a:tcPr>
                </a:tc>
                <a:extLst>
                  <a:ext uri="{0D108BD9-81ED-4DB2-BD59-A6C34878D82A}">
                    <a16:rowId xmlns:a16="http://schemas.microsoft.com/office/drawing/2014/main" val="10002"/>
                  </a:ext>
                </a:extLst>
              </a:tr>
              <a:tr h="646365">
                <a:tc>
                  <a:txBody>
                    <a:bodyPr/>
                    <a:lstStyle/>
                    <a:p>
                      <a:pPr marL="0" marR="0" algn="ctr">
                        <a:lnSpc>
                          <a:spcPct val="115000"/>
                        </a:lnSpc>
                        <a:spcBef>
                          <a:spcPts val="0"/>
                        </a:spcBef>
                        <a:spcAft>
                          <a:spcPts val="1200"/>
                        </a:spcAft>
                      </a:pPr>
                      <a:r>
                        <a:rPr lang="en-US" sz="1600" dirty="0">
                          <a:effectLst/>
                        </a:rPr>
                        <a:t>886</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algn="ctr">
                        <a:lnSpc>
                          <a:spcPct val="115000"/>
                        </a:lnSpc>
                        <a:spcBef>
                          <a:spcPts val="0"/>
                        </a:spcBef>
                        <a:spcAft>
                          <a:spcPts val="1200"/>
                        </a:spcAft>
                      </a:pPr>
                      <a:r>
                        <a:rPr lang="en-US" sz="1800">
                          <a:effectLst/>
                        </a:rPr>
                        <a:t>G</a:t>
                      </a:r>
                      <a:endParaRPr lang="en-US" sz="14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marL="0" marR="0" algn="ctr">
                        <a:lnSpc>
                          <a:spcPct val="115000"/>
                        </a:lnSpc>
                        <a:spcBef>
                          <a:spcPts val="0"/>
                        </a:spcBef>
                        <a:spcAft>
                          <a:spcPts val="1200"/>
                        </a:spcAft>
                      </a:pPr>
                      <a:r>
                        <a:rPr lang="en-US" sz="1800" dirty="0">
                          <a:effectLst/>
                        </a:rPr>
                        <a:t>Val (</a:t>
                      </a:r>
                      <a:r>
                        <a:rPr lang="en-US" sz="1800" b="1" dirty="0">
                          <a:effectLst/>
                        </a:rPr>
                        <a:t>V</a:t>
                      </a:r>
                      <a:r>
                        <a:rPr lang="en-US" sz="18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rgbClr val="00000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accent5"/>
                    </a:solidFill>
                  </a:tcPr>
                </a:tc>
                <a:tc>
                  <a:txBody>
                    <a:bodyPr/>
                    <a:lstStyle/>
                    <a:p>
                      <a:pPr marL="0" marR="0" algn="ctr">
                        <a:lnSpc>
                          <a:spcPct val="115000"/>
                        </a:lnSpc>
                        <a:spcBef>
                          <a:spcPts val="0"/>
                        </a:spcBef>
                        <a:spcAft>
                          <a:spcPts val="1200"/>
                        </a:spcAft>
                      </a:pPr>
                      <a:r>
                        <a:rPr lang="en-US" sz="1800" dirty="0">
                          <a:effectLst/>
                        </a:rPr>
                        <a:t>A</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marL="0" marR="0" algn="ctr">
                        <a:lnSpc>
                          <a:spcPct val="115000"/>
                        </a:lnSpc>
                        <a:spcBef>
                          <a:spcPts val="0"/>
                        </a:spcBef>
                        <a:spcAft>
                          <a:spcPts val="1200"/>
                        </a:spcAft>
                      </a:pPr>
                      <a:r>
                        <a:rPr lang="en-US" sz="1800" dirty="0">
                          <a:effectLst/>
                        </a:rPr>
                        <a:t>Ile (</a:t>
                      </a:r>
                      <a:r>
                        <a:rPr lang="en-US" sz="1800" b="1" dirty="0">
                          <a:effectLst/>
                        </a:rPr>
                        <a:t>I</a:t>
                      </a:r>
                      <a:r>
                        <a:rPr lang="en-US" sz="1800" dirty="0">
                          <a:effectLst/>
                        </a:rPr>
                        <a:t>)</a:t>
                      </a: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EEEEEE"/>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81000" y="4118789"/>
            <a:ext cx="8686800" cy="2739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1" algn="l" eaLnBrk="1" hangingPunct="1"/>
            <a:endParaRPr lang="en-US" altLang="en-US" sz="2000" dirty="0">
              <a:solidFill>
                <a:srgbClr val="FF0000"/>
              </a:solidFill>
              <a:latin typeface="Calibri" panose="020F0502020204030204" pitchFamily="34" charset="0"/>
            </a:endParaRPr>
          </a:p>
          <a:p>
            <a:pPr lvl="1" algn="l" eaLnBrk="1" hangingPunct="1"/>
            <a:endParaRPr lang="en-US" altLang="en-US" sz="2200" dirty="0">
              <a:solidFill>
                <a:srgbClr val="FF0000"/>
              </a:solidFill>
              <a:latin typeface="Calibri" panose="020F0502020204030204" pitchFamily="34" charset="0"/>
            </a:endParaRPr>
          </a:p>
          <a:p>
            <a:pPr lvl="1" algn="l" eaLnBrk="1" hangingPunct="1"/>
            <a:endParaRPr lang="en-US" altLang="en-US" sz="2200" dirty="0">
              <a:solidFill>
                <a:srgbClr val="FF0000"/>
              </a:solidFill>
              <a:latin typeface="Calibri" panose="020F0502020204030204" pitchFamily="34" charset="0"/>
            </a:endParaRPr>
          </a:p>
          <a:p>
            <a:pPr lvl="1" algn="l" eaLnBrk="1" hangingPunct="1"/>
            <a:r>
              <a:rPr lang="en-US" altLang="en-US" sz="2200" dirty="0">
                <a:solidFill>
                  <a:srgbClr val="FF16B7"/>
                </a:solidFill>
                <a:latin typeface="Calibri" panose="020F0502020204030204" pitchFamily="34" charset="0"/>
              </a:rPr>
              <a:t>Homozygous Taster 	PAV/PAV		Intensely bitter</a:t>
            </a:r>
          </a:p>
          <a:p>
            <a:pPr lvl="1" algn="l" eaLnBrk="1" hangingPunct="1"/>
            <a:r>
              <a:rPr lang="en-US" altLang="en-US" sz="2200" dirty="0">
                <a:solidFill>
                  <a:srgbClr val="0070C0"/>
                </a:solidFill>
                <a:latin typeface="Calibri" panose="020F0502020204030204" pitchFamily="34" charset="0"/>
              </a:rPr>
              <a:t>Heterozygous Taster	PAV/AVI		Somewhat bitter</a:t>
            </a:r>
          </a:p>
          <a:p>
            <a:pPr lvl="1" algn="l" eaLnBrk="1" hangingPunct="1"/>
            <a:r>
              <a:rPr lang="en-US" altLang="en-US" sz="2200" dirty="0">
                <a:solidFill>
                  <a:srgbClr val="00B050"/>
                </a:solidFill>
                <a:latin typeface="Calibri" panose="020F0502020204030204" pitchFamily="34" charset="0"/>
              </a:rPr>
              <a:t>Non-taster 	 		AVI/AVI	 		Can’</a:t>
            </a:r>
            <a:r>
              <a:rPr lang="en-US" altLang="ja-JP" sz="2200" dirty="0">
                <a:solidFill>
                  <a:srgbClr val="00B050"/>
                </a:solidFill>
                <a:latin typeface="Calibri" panose="020F0502020204030204" pitchFamily="34" charset="0"/>
              </a:rPr>
              <a:t>t taste</a:t>
            </a:r>
            <a:endParaRPr lang="en-US" altLang="ja-JP" sz="2200" dirty="0">
              <a:latin typeface="Calibri" panose="020F0502020204030204" pitchFamily="34" charset="0"/>
            </a:endParaRPr>
          </a:p>
          <a:p>
            <a:pPr algn="l" eaLnBrk="1" hangingPunct="1"/>
            <a:endParaRPr lang="en-US" altLang="en-US" dirty="0">
              <a:latin typeface="Calibri" panose="020F0502020204030204" pitchFamily="34" charset="0"/>
            </a:endParaRPr>
          </a:p>
          <a:p>
            <a:pPr algn="l" eaLnBrk="1" hangingPunct="1"/>
            <a:endParaRPr lang="en-US" altLang="en-US" sz="1800" dirty="0">
              <a:latin typeface="Calibri" panose="020F0502020204030204" pitchFamily="34" charset="0"/>
            </a:endParaRPr>
          </a:p>
        </p:txBody>
      </p:sp>
      <p:sp>
        <p:nvSpPr>
          <p:cNvPr id="6" name="Title 1"/>
          <p:cNvSpPr>
            <a:spLocks noGrp="1"/>
          </p:cNvSpPr>
          <p:nvPr>
            <p:ph type="title"/>
          </p:nvPr>
        </p:nvSpPr>
        <p:spPr>
          <a:xfrm>
            <a:off x="624414" y="271498"/>
            <a:ext cx="8519921" cy="1020763"/>
          </a:xfrm>
        </p:spPr>
        <p:txBody>
          <a:bodyPr/>
          <a:lstStyle/>
          <a:p>
            <a:pPr algn="ctr"/>
            <a:r>
              <a:rPr lang="en-US" altLang="en-US" b="1" dirty="0"/>
              <a:t>Ability to taste PTC is a </a:t>
            </a:r>
            <a:r>
              <a:rPr lang="en-US" altLang="en-US" b="1" i="1" dirty="0"/>
              <a:t>Mendelian </a:t>
            </a:r>
            <a:r>
              <a:rPr lang="en-US" altLang="en-US" b="1" dirty="0"/>
              <a:t>trait</a:t>
            </a:r>
            <a:br>
              <a:rPr lang="en-US" altLang="en-US" b="1" i="1" dirty="0"/>
            </a:br>
            <a:r>
              <a:rPr lang="en-US" altLang="en-US" b="1" u="sng" dirty="0"/>
              <a:t>The</a:t>
            </a:r>
            <a:r>
              <a:rPr lang="en-US" altLang="en-US" b="1" i="1" u="sng" dirty="0"/>
              <a:t> TAS2R38 </a:t>
            </a:r>
            <a:r>
              <a:rPr lang="en-US" altLang="en-US" b="1" u="sng" dirty="0"/>
              <a:t>gene </a:t>
            </a:r>
          </a:p>
        </p:txBody>
      </p:sp>
      <p:sp>
        <p:nvSpPr>
          <p:cNvPr id="7" name="Title 1"/>
          <p:cNvSpPr txBox="1">
            <a:spLocks/>
          </p:cNvSpPr>
          <p:nvPr/>
        </p:nvSpPr>
        <p:spPr bwMode="auto">
          <a:xfrm>
            <a:off x="3856317" y="4056791"/>
            <a:ext cx="5303094" cy="1020763"/>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lvl1pPr algn="l" rtl="0" eaLnBrk="1" fontAlgn="base" hangingPunct="1">
              <a:spcBef>
                <a:spcPct val="0"/>
              </a:spcBef>
              <a:spcAft>
                <a:spcPct val="0"/>
              </a:spcAft>
              <a:defRPr sz="3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a:lstStyle>
          <a:p>
            <a:r>
              <a:rPr lang="en-US" altLang="en-US" sz="2800" b="1" dirty="0">
                <a:effectLst>
                  <a:outerShdw blurRad="50800" dist="38100" dir="2700000" algn="tl" rotWithShape="0">
                    <a:schemeClr val="accent3">
                      <a:alpha val="43000"/>
                    </a:schemeClr>
                  </a:outerShdw>
                </a:effectLst>
                <a:latin typeface="Calibri" panose="020F0502020204030204" pitchFamily="34" charset="0"/>
                <a:ea typeface="ＭＳ Ｐゴシック" panose="020B0600070205080204" pitchFamily="34" charset="-128"/>
              </a:rPr>
              <a:t>Genotype  	  	   Phenotype</a:t>
            </a:r>
          </a:p>
        </p:txBody>
      </p:sp>
      <p:sp>
        <p:nvSpPr>
          <p:cNvPr id="2" name="Rectangle 1"/>
          <p:cNvSpPr/>
          <p:nvPr/>
        </p:nvSpPr>
        <p:spPr>
          <a:xfrm>
            <a:off x="181184" y="2790735"/>
            <a:ext cx="1912628" cy="1200329"/>
          </a:xfrm>
          <a:prstGeom prst="rect">
            <a:avLst/>
          </a:prstGeom>
        </p:spPr>
        <p:txBody>
          <a:bodyPr wrap="square">
            <a:spAutoFit/>
          </a:bodyPr>
          <a:lstStyle/>
          <a:p>
            <a:r>
              <a:rPr lang="en-US" altLang="en-US" sz="1800" dirty="0">
                <a:latin typeface="Estrangelo Edessa" panose="03080600000000000000" pitchFamily="66" charset="0"/>
                <a:ea typeface="ＭＳ Ｐゴシック" panose="020B0600070205080204" pitchFamily="34" charset="-128"/>
                <a:cs typeface="Estrangelo Edessa" panose="03080600000000000000" pitchFamily="66" charset="0"/>
              </a:rPr>
              <a:t>Single nucleotide </a:t>
            </a:r>
            <a:r>
              <a:rPr lang="en-US" altLang="en-US" sz="1800" dirty="0">
                <a:latin typeface="+mj-lt"/>
                <a:ea typeface="ＭＳ Ｐゴシック" panose="020B0600070205080204" pitchFamily="34" charset="-128"/>
                <a:cs typeface="Estrangelo Edessa" panose="03080600000000000000" pitchFamily="66" charset="0"/>
              </a:rPr>
              <a:t>polymorphisms</a:t>
            </a:r>
            <a:r>
              <a:rPr lang="en-US" altLang="en-US" sz="1800" dirty="0">
                <a:latin typeface="Estrangelo Edessa" panose="03080600000000000000" pitchFamily="66" charset="0"/>
                <a:ea typeface="ＭＳ Ｐゴシック" panose="020B0600070205080204" pitchFamily="34" charset="-128"/>
                <a:cs typeface="Estrangelo Edessa" panose="03080600000000000000" pitchFamily="66" charset="0"/>
              </a:rPr>
              <a:t> (SNPs)</a:t>
            </a:r>
            <a:endParaRPr lang="en-US" sz="1800" dirty="0"/>
          </a:p>
        </p:txBody>
      </p:sp>
    </p:spTree>
    <p:extLst>
      <p:ext uri="{BB962C8B-B14F-4D97-AF65-F5344CB8AC3E}">
        <p14:creationId xmlns:p14="http://schemas.microsoft.com/office/powerpoint/2010/main" val="17192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758046" y="1554517"/>
          <a:ext cx="8046641" cy="3018752"/>
        </p:xfrm>
        <a:graphic>
          <a:graphicData uri="http://schemas.openxmlformats.org/drawingml/2006/table">
            <a:tbl>
              <a:tblPr firstRow="1" bandRow="1">
                <a:tableStyleId>{5C22544A-7EE6-4342-B048-85BDC9FD1C3A}</a:tableStyleId>
              </a:tblPr>
              <a:tblGrid>
                <a:gridCol w="1337454">
                  <a:extLst>
                    <a:ext uri="{9D8B030D-6E8A-4147-A177-3AD203B41FA5}">
                      <a16:colId xmlns:a16="http://schemas.microsoft.com/office/drawing/2014/main" val="20000"/>
                    </a:ext>
                  </a:extLst>
                </a:gridCol>
                <a:gridCol w="674207">
                  <a:extLst>
                    <a:ext uri="{9D8B030D-6E8A-4147-A177-3AD203B41FA5}">
                      <a16:colId xmlns:a16="http://schemas.microsoft.com/office/drawing/2014/main" val="20001"/>
                    </a:ext>
                  </a:extLst>
                </a:gridCol>
                <a:gridCol w="2011660">
                  <a:extLst>
                    <a:ext uri="{9D8B030D-6E8A-4147-A177-3AD203B41FA5}">
                      <a16:colId xmlns:a16="http://schemas.microsoft.com/office/drawing/2014/main" val="20002"/>
                    </a:ext>
                  </a:extLst>
                </a:gridCol>
                <a:gridCol w="2011660">
                  <a:extLst>
                    <a:ext uri="{9D8B030D-6E8A-4147-A177-3AD203B41FA5}">
                      <a16:colId xmlns:a16="http://schemas.microsoft.com/office/drawing/2014/main" val="20003"/>
                    </a:ext>
                  </a:extLst>
                </a:gridCol>
                <a:gridCol w="2011660">
                  <a:extLst>
                    <a:ext uri="{9D8B030D-6E8A-4147-A177-3AD203B41FA5}">
                      <a16:colId xmlns:a16="http://schemas.microsoft.com/office/drawing/2014/main" val="20004"/>
                    </a:ext>
                  </a:extLst>
                </a:gridCol>
              </a:tblGrid>
              <a:tr h="820739">
                <a:tc gridSpan="2">
                  <a:txBody>
                    <a:bodyPr/>
                    <a:lstStyle/>
                    <a:p>
                      <a:pPr algn="r"/>
                      <a:r>
                        <a:rPr lang="en-US" altLang="en-US" sz="1600" b="1" dirty="0">
                          <a:latin typeface="Estrangelo Edessa" panose="03080600000000000000" pitchFamily="66" charset="0"/>
                          <a:ea typeface="ＭＳ Ｐゴシック" panose="020B0600070205080204" pitchFamily="34" charset="-128"/>
                          <a:cs typeface="Estrangelo Edessa" panose="03080600000000000000" pitchFamily="66" charset="0"/>
                        </a:rPr>
                        <a:t>Single nucleotide polymorphisms (SNPs)</a:t>
                      </a:r>
                      <a:endParaRPr lang="en-US" sz="1050" baseline="0" dirty="0"/>
                    </a:p>
                  </a:txBody>
                  <a:tcPr marT="182880">
                    <a:lnL w="12700" cmpd="sng">
                      <a:noFill/>
                    </a:lnL>
                    <a:lnR w="12700" cmpd="sng">
                      <a:noFill/>
                    </a:lnR>
                    <a:lnT w="12700" cmpd="sng">
                      <a:noFill/>
                    </a:lnT>
                    <a:lnB w="38100" cmpd="sng">
                      <a:noFill/>
                    </a:lnB>
                    <a:lnTlToBr w="9525" cap="flat" cmpd="sng" algn="ctr">
                      <a:noFill/>
                      <a:prstDash val="solid"/>
                      <a:round/>
                      <a:headEnd type="none" w="med" len="med"/>
                      <a:tailEnd type="none" w="med" len="med"/>
                    </a:lnTlToBr>
                    <a:lnBlToTr w="12700" cmpd="sng">
                      <a:noFill/>
                      <a:prstDash val="solid"/>
                    </a:lnBlToTr>
                    <a:solidFill>
                      <a:schemeClr val="bg1"/>
                    </a:solidFill>
                  </a:tcPr>
                </a:tc>
                <a:tc hMerge="1">
                  <a:txBody>
                    <a:bodyPr/>
                    <a:lstStyle/>
                    <a:p>
                      <a:endParaRPr lang="en-US"/>
                    </a:p>
                  </a:txBody>
                  <a:tcPr/>
                </a:tc>
                <a:tc>
                  <a:txBody>
                    <a:bodyPr/>
                    <a:lstStyle/>
                    <a:p>
                      <a:pPr algn="ctr"/>
                      <a:r>
                        <a:rPr lang="en-US" dirty="0">
                          <a:solidFill>
                            <a:srgbClr val="000000"/>
                          </a:solidFill>
                        </a:rPr>
                        <a:t>SNP1 </a:t>
                      </a:r>
                      <a:r>
                        <a:rPr lang="en-US" b="0" dirty="0">
                          <a:solidFill>
                            <a:srgbClr val="000000"/>
                          </a:solidFill>
                        </a:rPr>
                        <a:t>(145)</a:t>
                      </a:r>
                    </a:p>
                  </a:txBody>
                  <a:tcPr anchor="ctr">
                    <a:lnL w="12700" cmpd="sng">
                      <a:noFill/>
                    </a:lnL>
                    <a:solidFill>
                      <a:schemeClr val="bg2">
                        <a:lumMod val="10000"/>
                        <a:lumOff val="90000"/>
                      </a:schemeClr>
                    </a:solidFill>
                  </a:tcPr>
                </a:tc>
                <a:tc>
                  <a:txBody>
                    <a:bodyPr/>
                    <a:lstStyle/>
                    <a:p>
                      <a:pPr algn="ctr"/>
                      <a:r>
                        <a:rPr lang="en-US" dirty="0">
                          <a:solidFill>
                            <a:srgbClr val="000000"/>
                          </a:solidFill>
                        </a:rPr>
                        <a:t>SNP2 </a:t>
                      </a:r>
                      <a:r>
                        <a:rPr lang="en-US" b="0" dirty="0">
                          <a:solidFill>
                            <a:srgbClr val="000000"/>
                          </a:solidFill>
                        </a:rPr>
                        <a:t>(785)</a:t>
                      </a:r>
                    </a:p>
                  </a:txBody>
                  <a:tcPr anchor="ctr">
                    <a:solidFill>
                      <a:schemeClr val="bg2">
                        <a:lumMod val="10000"/>
                        <a:lumOff val="90000"/>
                      </a:schemeClr>
                    </a:solidFill>
                  </a:tcPr>
                </a:tc>
                <a:tc>
                  <a:txBody>
                    <a:bodyPr/>
                    <a:lstStyle/>
                    <a:p>
                      <a:pPr algn="ctr"/>
                      <a:r>
                        <a:rPr lang="en-US" dirty="0">
                          <a:solidFill>
                            <a:srgbClr val="000000"/>
                          </a:solidFill>
                        </a:rPr>
                        <a:t>SNP3 </a:t>
                      </a:r>
                      <a:r>
                        <a:rPr lang="en-US" b="0" dirty="0">
                          <a:solidFill>
                            <a:srgbClr val="000000"/>
                          </a:solidFill>
                        </a:rPr>
                        <a:t>(886)</a:t>
                      </a:r>
                    </a:p>
                  </a:txBody>
                  <a:tcPr anchor="ctr">
                    <a:solidFill>
                      <a:schemeClr val="bg2">
                        <a:lumMod val="10000"/>
                        <a:lumOff val="90000"/>
                      </a:schemeClr>
                    </a:solidFill>
                  </a:tcPr>
                </a:tc>
                <a:extLst>
                  <a:ext uri="{0D108BD9-81ED-4DB2-BD59-A6C34878D82A}">
                    <a16:rowId xmlns:a16="http://schemas.microsoft.com/office/drawing/2014/main" val="10000"/>
                  </a:ext>
                </a:extLst>
              </a:tr>
              <a:tr h="514658">
                <a:tc rowSpan="2">
                  <a:txBody>
                    <a:bodyPr/>
                    <a:lstStyle/>
                    <a:p>
                      <a:pPr algn="ctr"/>
                      <a:r>
                        <a:rPr lang="en-US" dirty="0"/>
                        <a:t>taster</a:t>
                      </a:r>
                    </a:p>
                  </a:txBody>
                  <a:tcPr anchor="ctr">
                    <a:lnT w="38100" cmpd="sng">
                      <a:noFill/>
                    </a:lnT>
                    <a:lnB w="9525" cap="flat" cmpd="sng" algn="ctr">
                      <a:solidFill>
                        <a:srgbClr val="000000"/>
                      </a:solidFill>
                      <a:prstDash val="sysDot"/>
                      <a:round/>
                      <a:headEnd type="none" w="med" len="med"/>
                      <a:tailEnd type="none" w="med" len="med"/>
                    </a:lnB>
                  </a:tcPr>
                </a:tc>
                <a:tc>
                  <a:txBody>
                    <a:bodyPr/>
                    <a:lstStyle/>
                    <a:p>
                      <a:pPr algn="ctr"/>
                      <a:r>
                        <a:rPr lang="en-US" sz="1100" dirty="0"/>
                        <a:t>DNA</a:t>
                      </a:r>
                    </a:p>
                  </a:txBody>
                  <a:tcPr anchor="ctr">
                    <a:lnT w="38100" cmpd="sng">
                      <a:noFill/>
                    </a:lnT>
                    <a:lnB w="9525" cap="flat" cmpd="sng" algn="ctr">
                      <a:noFill/>
                      <a:prstDash val="sysDot"/>
                      <a:round/>
                      <a:headEnd type="none" w="med" len="med"/>
                      <a:tailEnd type="none" w="med" len="med"/>
                    </a:lnB>
                  </a:tcPr>
                </a:tc>
                <a:tc>
                  <a:txBody>
                    <a:bodyPr/>
                    <a:lstStyle/>
                    <a:p>
                      <a:pPr algn="ctr"/>
                      <a:r>
                        <a:rPr lang="en-US" dirty="0"/>
                        <a:t>C</a:t>
                      </a:r>
                    </a:p>
                  </a:txBody>
                  <a:tcPr anchor="ctr"/>
                </a:tc>
                <a:tc>
                  <a:txBody>
                    <a:bodyPr/>
                    <a:lstStyle/>
                    <a:p>
                      <a:pPr algn="ctr"/>
                      <a:r>
                        <a:rPr lang="en-US" dirty="0"/>
                        <a:t>C</a:t>
                      </a:r>
                    </a:p>
                  </a:txBody>
                  <a:tcPr anchor="ctr"/>
                </a:tc>
                <a:tc>
                  <a:txBody>
                    <a:bodyPr/>
                    <a:lstStyle/>
                    <a:p>
                      <a:pPr algn="ctr"/>
                      <a:r>
                        <a:rPr lang="en-US" dirty="0"/>
                        <a:t>G</a:t>
                      </a:r>
                    </a:p>
                  </a:txBody>
                  <a:tcPr anchor="ctr"/>
                </a:tc>
                <a:extLst>
                  <a:ext uri="{0D108BD9-81ED-4DB2-BD59-A6C34878D82A}">
                    <a16:rowId xmlns:a16="http://schemas.microsoft.com/office/drawing/2014/main" val="10001"/>
                  </a:ext>
                </a:extLst>
              </a:tr>
              <a:tr h="514658">
                <a:tc vMerge="1">
                  <a:txBody>
                    <a:bodyPr/>
                    <a:lstStyle/>
                    <a:p>
                      <a:endParaRPr lang="en-US"/>
                    </a:p>
                  </a:txBody>
                  <a:tcPr/>
                </a:tc>
                <a:tc>
                  <a:txBody>
                    <a:bodyPr/>
                    <a:lstStyle/>
                    <a:p>
                      <a:pPr algn="ctr"/>
                      <a:r>
                        <a:rPr lang="en-US" sz="1100" dirty="0" err="1"/>
                        <a:t>aa</a:t>
                      </a:r>
                      <a:endParaRPr lang="en-US" sz="1100" dirty="0"/>
                    </a:p>
                  </a:txBody>
                  <a:tcPr anchor="ctr">
                    <a:lnT w="9525" cap="flat" cmpd="sng" algn="ctr">
                      <a:noFill/>
                      <a:prstDash val="sysDot"/>
                      <a:round/>
                      <a:headEnd type="none" w="med" len="med"/>
                      <a:tailEnd type="none" w="med" len="med"/>
                    </a:lnT>
                    <a:lnB w="9525" cap="flat" cmpd="sng" algn="ctr">
                      <a:solidFill>
                        <a:srgbClr val="000000"/>
                      </a:solidFill>
                      <a:prstDash val="sysDot"/>
                      <a:round/>
                      <a:headEnd type="none" w="med" len="med"/>
                      <a:tailEnd type="none" w="med" len="med"/>
                    </a:lnB>
                  </a:tcPr>
                </a:tc>
                <a:tc>
                  <a:txBody>
                    <a:bodyPr/>
                    <a:lstStyle/>
                    <a:p>
                      <a:pPr algn="ctr"/>
                      <a:r>
                        <a:rPr lang="en-US" b="1" dirty="0"/>
                        <a:t>P</a:t>
                      </a:r>
                      <a:r>
                        <a:rPr lang="en-US" dirty="0"/>
                        <a:t> (Pro)</a:t>
                      </a:r>
                    </a:p>
                  </a:txBody>
                  <a:tcPr anchor="ctr">
                    <a:lnB w="9525" cap="flat" cmpd="sng" algn="ctr">
                      <a:solidFill>
                        <a:srgbClr val="000000"/>
                      </a:solidFill>
                      <a:prstDash val="sysDot"/>
                      <a:round/>
                      <a:headEnd type="none" w="med" len="med"/>
                      <a:tailEnd type="none" w="med" len="med"/>
                    </a:lnB>
                  </a:tcPr>
                </a:tc>
                <a:tc>
                  <a:txBody>
                    <a:bodyPr/>
                    <a:lstStyle/>
                    <a:p>
                      <a:pPr algn="ctr"/>
                      <a:r>
                        <a:rPr lang="en-US" b="1" dirty="0"/>
                        <a:t>A</a:t>
                      </a:r>
                      <a:r>
                        <a:rPr lang="en-US" dirty="0"/>
                        <a:t> (</a:t>
                      </a:r>
                      <a:r>
                        <a:rPr lang="en-US" dirty="0" err="1"/>
                        <a:t>Ala</a:t>
                      </a:r>
                      <a:r>
                        <a:rPr lang="en-US" dirty="0"/>
                        <a:t>)</a:t>
                      </a:r>
                    </a:p>
                  </a:txBody>
                  <a:tcPr anchor="ctr">
                    <a:lnB w="9525" cap="flat" cmpd="sng" algn="ctr">
                      <a:solidFill>
                        <a:srgbClr val="000000"/>
                      </a:solidFill>
                      <a:prstDash val="sysDot"/>
                      <a:round/>
                      <a:headEnd type="none" w="med" len="med"/>
                      <a:tailEnd type="none" w="med" len="med"/>
                    </a:lnB>
                  </a:tcPr>
                </a:tc>
                <a:tc>
                  <a:txBody>
                    <a:bodyPr/>
                    <a:lstStyle/>
                    <a:p>
                      <a:pPr algn="ctr"/>
                      <a:r>
                        <a:rPr lang="en-US" b="1" dirty="0"/>
                        <a:t>V</a:t>
                      </a:r>
                      <a:r>
                        <a:rPr lang="en-US" dirty="0"/>
                        <a:t> (Val)</a:t>
                      </a:r>
                    </a:p>
                  </a:txBody>
                  <a:tcPr anchor="ctr">
                    <a:lnB w="9525" cap="flat" cmpd="sng" algn="ctr">
                      <a:solidFill>
                        <a:srgbClr val="000000"/>
                      </a:solidFill>
                      <a:prstDash val="sysDot"/>
                      <a:round/>
                      <a:headEnd type="none" w="med" len="med"/>
                      <a:tailEnd type="none" w="med" len="med"/>
                    </a:lnB>
                  </a:tcPr>
                </a:tc>
                <a:extLst>
                  <a:ext uri="{0D108BD9-81ED-4DB2-BD59-A6C34878D82A}">
                    <a16:rowId xmlns:a16="http://schemas.microsoft.com/office/drawing/2014/main" val="10002"/>
                  </a:ext>
                </a:extLst>
              </a:tr>
              <a:tr h="514658">
                <a:tc rowSpan="2">
                  <a:txBody>
                    <a:bodyPr/>
                    <a:lstStyle/>
                    <a:p>
                      <a:pPr algn="ctr"/>
                      <a:r>
                        <a:rPr lang="en-US" dirty="0"/>
                        <a:t>non-taster</a:t>
                      </a:r>
                    </a:p>
                  </a:txBody>
                  <a:tcPr anchor="ctr">
                    <a:lnT w="9525" cap="flat" cmpd="sng" algn="ctr">
                      <a:solidFill>
                        <a:srgbClr val="000000"/>
                      </a:solidFill>
                      <a:prstDash val="sysDot"/>
                      <a:round/>
                      <a:headEnd type="none" w="med" len="med"/>
                      <a:tailEnd type="none" w="med" len="med"/>
                    </a:lnT>
                  </a:tcPr>
                </a:tc>
                <a:tc>
                  <a:txBody>
                    <a:bodyPr/>
                    <a:lstStyle/>
                    <a:p>
                      <a:pPr algn="ctr"/>
                      <a:r>
                        <a:rPr lang="en-US" sz="1100" dirty="0"/>
                        <a:t>DNA</a:t>
                      </a:r>
                    </a:p>
                  </a:txBody>
                  <a:tcPr anchor="ctr">
                    <a:lnT w="9525" cap="flat" cmpd="sng" algn="ctr">
                      <a:solidFill>
                        <a:srgbClr val="000000"/>
                      </a:solidFill>
                      <a:prstDash val="sysDot"/>
                      <a:round/>
                      <a:headEnd type="none" w="med" len="med"/>
                      <a:tailEnd type="none" w="med" len="med"/>
                    </a:lnT>
                  </a:tcPr>
                </a:tc>
                <a:tc>
                  <a:txBody>
                    <a:bodyPr/>
                    <a:lstStyle/>
                    <a:p>
                      <a:pPr algn="ctr"/>
                      <a:r>
                        <a:rPr lang="en-US" dirty="0"/>
                        <a:t>G</a:t>
                      </a:r>
                    </a:p>
                  </a:txBody>
                  <a:tcPr anchor="ctr">
                    <a:lnT w="9525" cap="flat" cmpd="sng" algn="ctr">
                      <a:solidFill>
                        <a:srgbClr val="000000"/>
                      </a:solidFill>
                      <a:prstDash val="sysDot"/>
                      <a:round/>
                      <a:headEnd type="none" w="med" len="med"/>
                      <a:tailEnd type="none" w="med" len="med"/>
                    </a:lnT>
                  </a:tcPr>
                </a:tc>
                <a:tc>
                  <a:txBody>
                    <a:bodyPr/>
                    <a:lstStyle/>
                    <a:p>
                      <a:pPr algn="ctr"/>
                      <a:r>
                        <a:rPr lang="en-US" dirty="0"/>
                        <a:t>T</a:t>
                      </a:r>
                    </a:p>
                  </a:txBody>
                  <a:tcPr anchor="ctr">
                    <a:lnT w="9525" cap="flat" cmpd="sng" algn="ctr">
                      <a:solidFill>
                        <a:srgbClr val="000000"/>
                      </a:solidFill>
                      <a:prstDash val="sysDot"/>
                      <a:round/>
                      <a:headEnd type="none" w="med" len="med"/>
                      <a:tailEnd type="none" w="med" len="med"/>
                    </a:lnT>
                  </a:tcPr>
                </a:tc>
                <a:tc>
                  <a:txBody>
                    <a:bodyPr/>
                    <a:lstStyle/>
                    <a:p>
                      <a:pPr algn="ctr"/>
                      <a:r>
                        <a:rPr lang="en-US" dirty="0"/>
                        <a:t>A</a:t>
                      </a:r>
                    </a:p>
                  </a:txBody>
                  <a:tcPr anchor="ctr">
                    <a:lnT w="9525" cap="flat" cmpd="sng" algn="ctr">
                      <a:solidFill>
                        <a:srgbClr val="000000"/>
                      </a:solidFill>
                      <a:prstDash val="sysDot"/>
                      <a:round/>
                      <a:headEnd type="none" w="med" len="med"/>
                      <a:tailEnd type="none" w="med" len="med"/>
                    </a:lnT>
                  </a:tcPr>
                </a:tc>
                <a:extLst>
                  <a:ext uri="{0D108BD9-81ED-4DB2-BD59-A6C34878D82A}">
                    <a16:rowId xmlns:a16="http://schemas.microsoft.com/office/drawing/2014/main" val="10003"/>
                  </a:ext>
                </a:extLst>
              </a:tr>
              <a:tr h="514658">
                <a:tc vMerge="1">
                  <a:txBody>
                    <a:bodyPr/>
                    <a:lstStyle/>
                    <a:p>
                      <a:endParaRPr lang="en-US"/>
                    </a:p>
                  </a:txBody>
                  <a:tcPr/>
                </a:tc>
                <a:tc>
                  <a:txBody>
                    <a:bodyPr/>
                    <a:lstStyle/>
                    <a:p>
                      <a:pPr algn="ctr"/>
                      <a:r>
                        <a:rPr lang="en-US" sz="1100" dirty="0" err="1"/>
                        <a:t>aa</a:t>
                      </a:r>
                      <a:endParaRPr lang="en-US" sz="1100" dirty="0"/>
                    </a:p>
                  </a:txBody>
                  <a:tcPr anchor="ctr"/>
                </a:tc>
                <a:tc>
                  <a:txBody>
                    <a:bodyPr/>
                    <a:lstStyle/>
                    <a:p>
                      <a:pPr algn="ctr"/>
                      <a:r>
                        <a:rPr lang="en-US" b="1" dirty="0"/>
                        <a:t>A</a:t>
                      </a:r>
                      <a:r>
                        <a:rPr lang="en-US" dirty="0"/>
                        <a:t> (</a:t>
                      </a:r>
                      <a:r>
                        <a:rPr lang="en-US" dirty="0" err="1"/>
                        <a:t>Ala</a:t>
                      </a:r>
                      <a:r>
                        <a:rPr lang="en-US" dirty="0"/>
                        <a:t>)</a:t>
                      </a:r>
                    </a:p>
                  </a:txBody>
                  <a:tcPr anchor="ctr"/>
                </a:tc>
                <a:tc>
                  <a:txBody>
                    <a:bodyPr/>
                    <a:lstStyle/>
                    <a:p>
                      <a:pPr algn="ctr"/>
                      <a:r>
                        <a:rPr lang="en-US" b="1" dirty="0"/>
                        <a:t>V</a:t>
                      </a:r>
                      <a:r>
                        <a:rPr lang="en-US" dirty="0"/>
                        <a:t> (Val)</a:t>
                      </a:r>
                    </a:p>
                  </a:txBody>
                  <a:tcPr anchor="ctr"/>
                </a:tc>
                <a:tc>
                  <a:txBody>
                    <a:bodyPr/>
                    <a:lstStyle/>
                    <a:p>
                      <a:pPr algn="ctr"/>
                      <a:r>
                        <a:rPr lang="en-US" b="1" dirty="0"/>
                        <a:t>I</a:t>
                      </a:r>
                      <a:r>
                        <a:rPr lang="en-US" dirty="0"/>
                        <a:t> (Ile)</a:t>
                      </a:r>
                    </a:p>
                  </a:txBody>
                  <a:tcPr anchor="ctr"/>
                </a:tc>
                <a:extLst>
                  <a:ext uri="{0D108BD9-81ED-4DB2-BD59-A6C34878D82A}">
                    <a16:rowId xmlns:a16="http://schemas.microsoft.com/office/drawing/2014/main" val="10004"/>
                  </a:ext>
                </a:extLst>
              </a:tr>
            </a:tbl>
          </a:graphicData>
        </a:graphic>
      </p:graphicFrame>
      <p:sp>
        <p:nvSpPr>
          <p:cNvPr id="8" name="TextBox 7"/>
          <p:cNvSpPr txBox="1">
            <a:spLocks noChangeArrowheads="1"/>
          </p:cNvSpPr>
          <p:nvPr/>
        </p:nvSpPr>
        <p:spPr bwMode="auto">
          <a:xfrm>
            <a:off x="381000" y="4118789"/>
            <a:ext cx="8686800" cy="2739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1" algn="l" eaLnBrk="1" hangingPunct="1"/>
            <a:endParaRPr lang="en-US" altLang="en-US" sz="2000" dirty="0">
              <a:solidFill>
                <a:srgbClr val="FF0000"/>
              </a:solidFill>
              <a:latin typeface="Calibri" panose="020F0502020204030204" pitchFamily="34" charset="0"/>
            </a:endParaRPr>
          </a:p>
          <a:p>
            <a:pPr lvl="1" algn="l" eaLnBrk="1" hangingPunct="1"/>
            <a:endParaRPr lang="en-US" altLang="en-US" sz="2200" dirty="0">
              <a:solidFill>
                <a:srgbClr val="FF0000"/>
              </a:solidFill>
              <a:latin typeface="Calibri" panose="020F0502020204030204" pitchFamily="34" charset="0"/>
            </a:endParaRPr>
          </a:p>
          <a:p>
            <a:pPr lvl="1" algn="l" eaLnBrk="1" hangingPunct="1"/>
            <a:endParaRPr lang="en-US" altLang="en-US" sz="2200" dirty="0">
              <a:solidFill>
                <a:srgbClr val="FF0000"/>
              </a:solidFill>
              <a:latin typeface="Calibri" panose="020F0502020204030204" pitchFamily="34" charset="0"/>
            </a:endParaRPr>
          </a:p>
          <a:p>
            <a:pPr lvl="1" algn="l" eaLnBrk="1" hangingPunct="1"/>
            <a:r>
              <a:rPr lang="en-US" altLang="en-US" sz="2200" dirty="0">
                <a:solidFill>
                  <a:srgbClr val="FF16B7"/>
                </a:solidFill>
                <a:latin typeface="Calibri" panose="020F0502020204030204" pitchFamily="34" charset="0"/>
              </a:rPr>
              <a:t>Homozygous Taster 	PAV/PAV		Intensely bitter</a:t>
            </a:r>
          </a:p>
          <a:p>
            <a:pPr lvl="1" algn="l" eaLnBrk="1" hangingPunct="1"/>
            <a:r>
              <a:rPr lang="en-US" altLang="en-US" sz="2200" dirty="0">
                <a:solidFill>
                  <a:srgbClr val="0070C0"/>
                </a:solidFill>
                <a:latin typeface="Calibri" panose="020F0502020204030204" pitchFamily="34" charset="0"/>
              </a:rPr>
              <a:t>Heterozygous Taster	PAV/AVI		Somewhat bitter</a:t>
            </a:r>
          </a:p>
          <a:p>
            <a:pPr lvl="1" algn="l" eaLnBrk="1" hangingPunct="1"/>
            <a:r>
              <a:rPr lang="en-US" altLang="en-US" sz="2200" dirty="0">
                <a:solidFill>
                  <a:srgbClr val="00B050"/>
                </a:solidFill>
                <a:latin typeface="Calibri" panose="020F0502020204030204" pitchFamily="34" charset="0"/>
              </a:rPr>
              <a:t>Non-taster 	 		AVI/AVI	 		Can</a:t>
            </a:r>
            <a:r>
              <a:rPr lang="ja-JP" altLang="en-US" sz="2200" dirty="0">
                <a:solidFill>
                  <a:srgbClr val="00B050"/>
                </a:solidFill>
                <a:latin typeface="Calibri" panose="020F0502020204030204" pitchFamily="34" charset="0"/>
              </a:rPr>
              <a:t>’</a:t>
            </a:r>
            <a:r>
              <a:rPr lang="en-US" altLang="ja-JP" sz="2200" dirty="0">
                <a:solidFill>
                  <a:srgbClr val="00B050"/>
                </a:solidFill>
                <a:latin typeface="Calibri" panose="020F0502020204030204" pitchFamily="34" charset="0"/>
              </a:rPr>
              <a:t>t taste</a:t>
            </a:r>
            <a:endParaRPr lang="en-US" altLang="ja-JP" sz="2200" dirty="0">
              <a:latin typeface="Calibri" panose="020F0502020204030204" pitchFamily="34" charset="0"/>
            </a:endParaRPr>
          </a:p>
          <a:p>
            <a:pPr algn="l" eaLnBrk="1" hangingPunct="1"/>
            <a:endParaRPr lang="en-US" altLang="en-US" dirty="0">
              <a:latin typeface="Calibri" panose="020F0502020204030204" pitchFamily="34" charset="0"/>
            </a:endParaRPr>
          </a:p>
          <a:p>
            <a:pPr algn="l" eaLnBrk="1" hangingPunct="1"/>
            <a:endParaRPr lang="en-US" altLang="en-US" sz="1800" dirty="0">
              <a:latin typeface="Calibri" panose="020F0502020204030204" pitchFamily="34" charset="0"/>
            </a:endParaRPr>
          </a:p>
        </p:txBody>
      </p:sp>
      <p:sp>
        <p:nvSpPr>
          <p:cNvPr id="11" name="Title 1"/>
          <p:cNvSpPr txBox="1">
            <a:spLocks/>
          </p:cNvSpPr>
          <p:nvPr/>
        </p:nvSpPr>
        <p:spPr bwMode="auto">
          <a:xfrm>
            <a:off x="3856317" y="4056791"/>
            <a:ext cx="5303094" cy="1020763"/>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lvl1pPr algn="l" rtl="0" eaLnBrk="1" fontAlgn="base" hangingPunct="1">
              <a:spcBef>
                <a:spcPct val="0"/>
              </a:spcBef>
              <a:spcAft>
                <a:spcPct val="0"/>
              </a:spcAft>
              <a:defRPr sz="3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a:lstStyle>
          <a:p>
            <a:r>
              <a:rPr lang="en-US" altLang="en-US" sz="2800" b="1" dirty="0">
                <a:effectLst>
                  <a:outerShdw blurRad="50800" dist="38100" dir="2700000" algn="tl" rotWithShape="0">
                    <a:schemeClr val="accent3">
                      <a:alpha val="43000"/>
                    </a:schemeClr>
                  </a:outerShdw>
                </a:effectLst>
                <a:latin typeface="Calibri" panose="020F0502020204030204" pitchFamily="34" charset="0"/>
                <a:ea typeface="ＭＳ Ｐゴシック" panose="020B0600070205080204" pitchFamily="34" charset="-128"/>
              </a:rPr>
              <a:t>Genotype  	  	   Phenotype</a:t>
            </a:r>
          </a:p>
        </p:txBody>
      </p:sp>
      <p:sp>
        <p:nvSpPr>
          <p:cNvPr id="10" name="Title 1">
            <a:extLst>
              <a:ext uri="{FF2B5EF4-FFF2-40B4-BE49-F238E27FC236}">
                <a16:creationId xmlns:a16="http://schemas.microsoft.com/office/drawing/2014/main" id="{CF150996-A88B-E14D-9EB1-638140802C2D}"/>
              </a:ext>
            </a:extLst>
          </p:cNvPr>
          <p:cNvSpPr txBox="1">
            <a:spLocks/>
          </p:cNvSpPr>
          <p:nvPr/>
        </p:nvSpPr>
        <p:spPr bwMode="auto">
          <a:xfrm>
            <a:off x="624414" y="271498"/>
            <a:ext cx="8519921" cy="1020763"/>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lvl1pPr algn="l" rtl="0" eaLnBrk="1" fontAlgn="base" hangingPunct="1">
              <a:spcBef>
                <a:spcPct val="0"/>
              </a:spcBef>
              <a:spcAft>
                <a:spcPct val="0"/>
              </a:spcAft>
              <a:defRPr sz="3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a:lstStyle>
          <a:p>
            <a:pPr algn="ctr"/>
            <a:r>
              <a:rPr lang="en-US" altLang="en-US" b="1" kern="0" dirty="0"/>
              <a:t>Ability to taste PTC is a </a:t>
            </a:r>
            <a:r>
              <a:rPr lang="en-US" altLang="en-US" b="1" i="1" kern="0" dirty="0"/>
              <a:t>Mendelian </a:t>
            </a:r>
            <a:r>
              <a:rPr lang="en-US" altLang="en-US" b="1" kern="0" dirty="0"/>
              <a:t>trait</a:t>
            </a:r>
            <a:br>
              <a:rPr lang="en-US" altLang="en-US" b="1" i="1" kern="0" dirty="0"/>
            </a:br>
            <a:r>
              <a:rPr lang="en-US" altLang="en-US" b="1" u="sng" kern="0" dirty="0"/>
              <a:t>The</a:t>
            </a:r>
            <a:r>
              <a:rPr lang="en-US" altLang="en-US" b="1" i="1" u="sng" kern="0" dirty="0"/>
              <a:t> TAS2R38 </a:t>
            </a:r>
            <a:r>
              <a:rPr lang="en-US" altLang="en-US" b="1" u="sng" kern="0" dirty="0"/>
              <a:t>gene </a:t>
            </a:r>
          </a:p>
        </p:txBody>
      </p:sp>
    </p:spTree>
    <p:extLst>
      <p:ext uri="{BB962C8B-B14F-4D97-AF65-F5344CB8AC3E}">
        <p14:creationId xmlns:p14="http://schemas.microsoft.com/office/powerpoint/2010/main" val="9945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97461" y="88900"/>
            <a:ext cx="7810500" cy="1020763"/>
          </a:xfrm>
        </p:spPr>
        <p:txBody>
          <a:bodyPr/>
          <a:lstStyle/>
          <a:p>
            <a:pPr algn="ctr" eaLnBrk="1" hangingPunct="1"/>
            <a:r>
              <a:rPr lang="en-US" altLang="en-US" sz="3600" b="1" dirty="0">
                <a:ln>
                  <a:solidFill>
                    <a:schemeClr val="bg1"/>
                  </a:solidFill>
                </a:ln>
                <a:solidFill>
                  <a:schemeClr val="bg1">
                    <a:lumMod val="50000"/>
                    <a:lumOff val="50000"/>
                  </a:schemeClr>
                </a:solidFill>
                <a:effectLst/>
              </a:rPr>
              <a:t>Now, let’s try the </a:t>
            </a:r>
            <a:r>
              <a:rPr lang="en-US" altLang="en-US" sz="3600" b="1" i="1" dirty="0">
                <a:ln>
                  <a:solidFill>
                    <a:schemeClr val="bg1"/>
                  </a:solidFill>
                </a:ln>
                <a:solidFill>
                  <a:schemeClr val="bg1">
                    <a:lumMod val="50000"/>
                    <a:lumOff val="50000"/>
                  </a:schemeClr>
                </a:solidFill>
                <a:effectLst/>
              </a:rPr>
              <a:t>TASTE</a:t>
            </a:r>
            <a:r>
              <a:rPr lang="en-US" altLang="en-US" sz="3600" b="1" dirty="0">
                <a:ln>
                  <a:solidFill>
                    <a:schemeClr val="bg1"/>
                  </a:solidFill>
                </a:ln>
                <a:solidFill>
                  <a:schemeClr val="bg1">
                    <a:lumMod val="50000"/>
                    <a:lumOff val="50000"/>
                  </a:schemeClr>
                </a:solidFill>
                <a:effectLst/>
              </a:rPr>
              <a:t> test </a:t>
            </a:r>
            <a:br>
              <a:rPr lang="en-US" altLang="en-US" sz="3600" b="1" dirty="0">
                <a:ln>
                  <a:solidFill>
                    <a:schemeClr val="bg1"/>
                  </a:solidFill>
                </a:ln>
                <a:solidFill>
                  <a:schemeClr val="bg1">
                    <a:lumMod val="50000"/>
                    <a:lumOff val="50000"/>
                  </a:schemeClr>
                </a:solidFill>
                <a:effectLst/>
              </a:rPr>
            </a:br>
            <a:r>
              <a:rPr lang="en-US" altLang="en-US" sz="2800" b="1" dirty="0">
                <a:ln>
                  <a:solidFill>
                    <a:schemeClr val="bg1"/>
                  </a:solidFill>
                </a:ln>
                <a:solidFill>
                  <a:schemeClr val="bg1">
                    <a:lumMod val="50000"/>
                    <a:lumOff val="50000"/>
                  </a:schemeClr>
                </a:solidFill>
                <a:effectLst/>
              </a:rPr>
              <a:t>(PTC paper)</a:t>
            </a:r>
            <a:endParaRPr lang="en-US" altLang="en-US" sz="3600" b="1" dirty="0">
              <a:ln>
                <a:solidFill>
                  <a:schemeClr val="bg1"/>
                </a:solidFill>
              </a:ln>
              <a:solidFill>
                <a:schemeClr val="bg1">
                  <a:lumMod val="50000"/>
                  <a:lumOff val="50000"/>
                </a:schemeClr>
              </a:solidFill>
              <a:effectLst/>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12397" y="1215569"/>
            <a:ext cx="5433238" cy="5434936"/>
          </a:xfrm>
          <a:prstGeom prst="rect">
            <a:avLst/>
          </a:prstGeom>
          <a:noFill/>
          <a:ln w="9525" algn="ctr">
            <a:noFill/>
            <a:miter lim="800000"/>
            <a:headEnd/>
            <a:tailEnd/>
          </a:ln>
          <a:effectLst/>
        </p:spPr>
      </p:pic>
    </p:spTree>
    <p:extLst>
      <p:ext uri="{BB962C8B-B14F-4D97-AF65-F5344CB8AC3E}">
        <p14:creationId xmlns:p14="http://schemas.microsoft.com/office/powerpoint/2010/main" val="260147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84831"/>
            <a:ext cx="9172575" cy="895350"/>
          </a:xfrm>
        </p:spPr>
        <p:txBody>
          <a:bodyPr/>
          <a:lstStyle/>
          <a:p>
            <a:r>
              <a:rPr lang="en-US" dirty="0">
                <a:latin typeface="Segoe UI" panose="020B0502040204020203" pitchFamily="34" charset="0"/>
              </a:rPr>
              <a:t>STEP 3 – RESTRICTION DIGESTION</a:t>
            </a:r>
          </a:p>
        </p:txBody>
      </p:sp>
      <p:sp>
        <p:nvSpPr>
          <p:cNvPr id="42" name="Rectangle 41"/>
          <p:cNvSpPr/>
          <p:nvPr/>
        </p:nvSpPr>
        <p:spPr>
          <a:xfrm>
            <a:off x="3833133" y="1007981"/>
            <a:ext cx="5010830" cy="2246769"/>
          </a:xfrm>
          <a:prstGeom prst="rect">
            <a:avLst/>
          </a:prstGeom>
          <a:solidFill>
            <a:schemeClr val="bg1"/>
          </a:solidFill>
        </p:spPr>
        <p:txBody>
          <a:bodyPr wrap="square">
            <a:spAutoFit/>
          </a:bodyPr>
          <a:lstStyle/>
          <a:p>
            <a:pPr marL="114300" lvl="1" algn="l">
              <a:spcBef>
                <a:spcPts val="0"/>
              </a:spcBef>
              <a:spcAft>
                <a:spcPts val="0"/>
              </a:spcAft>
              <a:buClr>
                <a:schemeClr val="accent2"/>
              </a:buClr>
              <a:buSzPct val="100000"/>
            </a:pPr>
            <a:r>
              <a:rPr lang="en-US" sz="2400" b="0" dirty="0">
                <a:latin typeface="Calibri" panose="020F0502020204030204" pitchFamily="34" charset="0"/>
                <a:ea typeface="Segoe UI" pitchFamily="34" charset="0"/>
                <a:cs typeface="Segoe UI" pitchFamily="34" charset="0"/>
              </a:rPr>
              <a:t>What you’ll need:</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Clean 200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 tube</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Thin sharpie</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Pipets (add 14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 of PCR product to tube)</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Restriction enzyme (Dr. Keller)</a:t>
            </a:r>
          </a:p>
          <a:p>
            <a:pPr marL="182880" lvl="1" indent="-342900" algn="l">
              <a:spcBef>
                <a:spcPts val="0"/>
              </a:spcBef>
              <a:spcAft>
                <a:spcPts val="0"/>
              </a:spcAft>
              <a:buClr>
                <a:schemeClr val="accent2"/>
              </a:buClr>
              <a:buSzPct val="100000"/>
              <a:buFont typeface="Arial"/>
              <a:buChar char="•"/>
            </a:pPr>
            <a:endParaRPr lang="en-US" sz="2000" b="0" dirty="0">
              <a:latin typeface="Calibri" panose="020F0502020204030204" pitchFamily="34" charset="0"/>
              <a:ea typeface="Segoe UI" pitchFamily="34" charset="0"/>
              <a:cs typeface="Segoe UI" pitchFamily="34" charset="0"/>
            </a:endParaRPr>
          </a:p>
          <a:p>
            <a:pPr marL="182880" lvl="1" indent="-342900" algn="l">
              <a:spcBef>
                <a:spcPts val="0"/>
              </a:spcBef>
              <a:spcAft>
                <a:spcPts val="0"/>
              </a:spcAft>
              <a:buClr>
                <a:schemeClr val="accent2"/>
              </a:buClr>
              <a:buSzPct val="100000"/>
              <a:buFont typeface="Arial"/>
              <a:buChar char="•"/>
            </a:pPr>
            <a:endParaRPr lang="en-US" sz="1600" b="0" dirty="0">
              <a:latin typeface="Calibri" panose="020F0502020204030204" pitchFamily="34" charset="0"/>
              <a:ea typeface="Segoe UI" pitchFamily="34" charset="0"/>
              <a:cs typeface="Segoe UI" pitchFamily="34" charset="0"/>
            </a:endParaRPr>
          </a:p>
        </p:txBody>
      </p:sp>
      <p:sp>
        <p:nvSpPr>
          <p:cNvPr id="4" name="TextBox 3">
            <a:extLst>
              <a:ext uri="{FF2B5EF4-FFF2-40B4-BE49-F238E27FC236}">
                <a16:creationId xmlns:a16="http://schemas.microsoft.com/office/drawing/2014/main" id="{A51DAD33-B284-574D-AA6F-EED31A75F136}"/>
              </a:ext>
            </a:extLst>
          </p:cNvPr>
          <p:cNvSpPr txBox="1"/>
          <p:nvPr/>
        </p:nvSpPr>
        <p:spPr>
          <a:xfrm>
            <a:off x="428625" y="3997191"/>
            <a:ext cx="8862332" cy="2123658"/>
          </a:xfrm>
          <a:prstGeom prst="rect">
            <a:avLst/>
          </a:prstGeom>
          <a:noFill/>
        </p:spPr>
        <p:txBody>
          <a:bodyPr wrap="square" tIns="91440" bIns="91440" rtlCol="0">
            <a:spAutoFit/>
          </a:bodyPr>
          <a:lstStyle/>
          <a:p>
            <a:pPr algn="l"/>
            <a:r>
              <a:rPr lang="en-US" sz="1800" dirty="0"/>
              <a:t>PROTOCOL</a:t>
            </a:r>
          </a:p>
          <a:p>
            <a:pPr marL="342900" indent="-342900" algn="l">
              <a:buFont typeface="+mj-lt"/>
              <a:buAutoNum type="arabicPeriod"/>
            </a:pPr>
            <a:r>
              <a:rPr lang="en-US" sz="1800" dirty="0"/>
              <a:t>Label new tube ON THE SIDE with initials (bold and clear)</a:t>
            </a:r>
          </a:p>
          <a:p>
            <a:pPr marL="342900" indent="-342900" algn="l">
              <a:buFont typeface="+mj-lt"/>
              <a:buAutoNum type="arabicPeriod"/>
            </a:pPr>
            <a:r>
              <a:rPr lang="en-US" sz="1800" dirty="0"/>
              <a:t>Pipet 14 </a:t>
            </a:r>
            <a:r>
              <a:rPr lang="en-US" sz="1800" dirty="0" err="1"/>
              <a:t>ul</a:t>
            </a:r>
            <a:r>
              <a:rPr lang="en-US" sz="1800" dirty="0"/>
              <a:t> of PCR product to bottom of new tube </a:t>
            </a:r>
          </a:p>
          <a:p>
            <a:pPr marL="342900" indent="-342900" algn="l">
              <a:buFont typeface="+mj-lt"/>
              <a:buAutoNum type="arabicPeriod"/>
            </a:pPr>
            <a:r>
              <a:rPr lang="en-US" sz="1800" dirty="0"/>
              <a:t>Dr. Keller </a:t>
            </a:r>
            <a:r>
              <a:rPr lang="en-US" sz="1800" dirty="0">
                <a:sym typeface="Wingdings" pitchFamily="2" charset="2"/>
              </a:rPr>
              <a:t> add 1 </a:t>
            </a:r>
            <a:r>
              <a:rPr lang="en-US" sz="1800" dirty="0" err="1">
                <a:sym typeface="Wingdings" pitchFamily="2" charset="2"/>
              </a:rPr>
              <a:t>ul</a:t>
            </a:r>
            <a:r>
              <a:rPr lang="en-US" sz="1800" dirty="0">
                <a:sym typeface="Wingdings" pitchFamily="2" charset="2"/>
              </a:rPr>
              <a:t> of restriction enzyme</a:t>
            </a:r>
          </a:p>
          <a:p>
            <a:pPr marL="342900" indent="-342900" algn="l">
              <a:buFont typeface="+mj-lt"/>
              <a:buAutoNum type="arabicPeriod"/>
            </a:pPr>
            <a:r>
              <a:rPr lang="en-US" sz="1800" dirty="0">
                <a:sym typeface="Wingdings" pitchFamily="2" charset="2"/>
              </a:rPr>
              <a:t>Cap tube</a:t>
            </a:r>
          </a:p>
          <a:p>
            <a:pPr marL="342900" indent="-342900" algn="l">
              <a:buFont typeface="+mj-lt"/>
              <a:buAutoNum type="arabicPeriod"/>
            </a:pPr>
            <a:r>
              <a:rPr lang="en-US" sz="1800" dirty="0">
                <a:sym typeface="Wingdings" pitchFamily="2" charset="2"/>
              </a:rPr>
              <a:t>Incubate tube for 15 minutes at 37</a:t>
            </a:r>
            <a:r>
              <a:rPr lang="en-US" sz="1800" dirty="0"/>
              <a:t>°C</a:t>
            </a:r>
          </a:p>
          <a:p>
            <a:pPr marL="342900" indent="-342900" algn="l">
              <a:buFont typeface="+mj-lt"/>
              <a:buAutoNum type="arabicPeriod"/>
            </a:pPr>
            <a:r>
              <a:rPr lang="en-US" sz="1800" dirty="0"/>
              <a:t>Prepare for running gels</a:t>
            </a:r>
          </a:p>
        </p:txBody>
      </p:sp>
      <p:pic>
        <p:nvPicPr>
          <p:cNvPr id="3" name="Picture 2">
            <a:extLst>
              <a:ext uri="{FF2B5EF4-FFF2-40B4-BE49-F238E27FC236}">
                <a16:creationId xmlns:a16="http://schemas.microsoft.com/office/drawing/2014/main" id="{800CDE89-7D46-BA44-ACA0-8DD27F726A9A}"/>
              </a:ext>
            </a:extLst>
          </p:cNvPr>
          <p:cNvPicPr>
            <a:picLocks noChangeAspect="1"/>
          </p:cNvPicPr>
          <p:nvPr/>
        </p:nvPicPr>
        <p:blipFill>
          <a:blip r:embed="rId2"/>
          <a:stretch>
            <a:fillRect/>
          </a:stretch>
        </p:blipFill>
        <p:spPr>
          <a:xfrm>
            <a:off x="1013441" y="817653"/>
            <a:ext cx="2680672" cy="2925762"/>
          </a:xfrm>
          <a:prstGeom prst="rect">
            <a:avLst/>
          </a:prstGeom>
        </p:spPr>
      </p:pic>
    </p:spTree>
    <p:extLst>
      <p:ext uri="{BB962C8B-B14F-4D97-AF65-F5344CB8AC3E}">
        <p14:creationId xmlns:p14="http://schemas.microsoft.com/office/powerpoint/2010/main" val="199360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26" name="Object 2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z="2800" dirty="0">
                <a:solidFill>
                  <a:schemeClr val="tx1"/>
                </a:solidFill>
                <a:latin typeface="Segoe UI" pitchFamily="34" charset="0"/>
                <a:ea typeface="Segoe UI" pitchFamily="34" charset="0"/>
                <a:cs typeface="Segoe UI" pitchFamily="34" charset="0"/>
              </a:rPr>
              <a:t>PCR is at the heart of DNA analysis</a:t>
            </a:r>
          </a:p>
        </p:txBody>
      </p:sp>
      <p:sp>
        <p:nvSpPr>
          <p:cNvPr id="23" name="clipart_hex"/>
          <p:cNvSpPr>
            <a:spLocks noChangeArrowheads="1"/>
          </p:cNvSpPr>
          <p:nvPr/>
        </p:nvSpPr>
        <p:spPr bwMode="gray">
          <a:xfrm>
            <a:off x="3922678" y="3302596"/>
            <a:ext cx="1737427" cy="1343025"/>
          </a:xfrm>
          <a:prstGeom prst="hexagon">
            <a:avLst>
              <a:gd name="adj" fmla="val 24583"/>
              <a:gd name="vf" fmla="val 115470"/>
            </a:avLst>
          </a:prstGeom>
          <a:solidFill>
            <a:schemeClr val="accent2"/>
          </a:solidFill>
          <a:ln w="9525" algn="ctr">
            <a:solidFill>
              <a:schemeClr val="accent2"/>
            </a:solidFill>
            <a:miter lim="800000"/>
            <a:headEnd type="none" w="lg" len="lg"/>
            <a:tailEnd type="none" w="lg" len="lg"/>
          </a:ln>
        </p:spPr>
        <p:txBody>
          <a:bodyPr wrap="none" tIns="91440" bIns="91440" anchor="ctr"/>
          <a:lstStyle/>
          <a:p>
            <a:pPr algn="ctr"/>
            <a:r>
              <a:rPr lang="en-US" sz="2400" dirty="0" err="1">
                <a:solidFill>
                  <a:srgbClr val="000000"/>
                </a:solidFill>
                <a:latin typeface="Trebuchet MS" panose="020B0603020202020204" pitchFamily="34" charset="0"/>
                <a:ea typeface="Segoe UI" pitchFamily="34" charset="0"/>
                <a:cs typeface="Segoe UI" pitchFamily="34" charset="0"/>
              </a:rPr>
              <a:t>PCR</a:t>
            </a:r>
            <a:endParaRPr lang="en-US" sz="2400" dirty="0">
              <a:solidFill>
                <a:srgbClr val="000000"/>
              </a:solidFill>
              <a:latin typeface="Trebuchet MS" panose="020B0603020202020204" pitchFamily="34" charset="0"/>
              <a:ea typeface="Segoe UI" pitchFamily="34" charset="0"/>
              <a:cs typeface="Segoe UI" pitchFamily="34" charset="0"/>
            </a:endParaRPr>
          </a:p>
        </p:txBody>
      </p:sp>
      <p:pic>
        <p:nvPicPr>
          <p:cNvPr id="24" name="Picture 4" descr="A schematic shows three double-stranded DNA molecules against a white background. The sugar-phosphate backbone of the molecule in the middle of the frame is represented as a segmented grey cylinder coiled into a double helical shape. Base pairs are represented as twisted rectangular prisms connecting the two strands and resemble rungs on a ladder, each half of the rungs being a different color, either blue-orange or green-red. The different colors represent the different nucleotide bases that make up each pair. DNA molecules on the lower left and upper right resemble the molecule shown in the center, but are shown only in grey scale."/>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296696" y="3487411"/>
            <a:ext cx="992915" cy="99291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clipart_hex"/>
          <p:cNvSpPr>
            <a:spLocks noChangeArrowheads="1"/>
          </p:cNvSpPr>
          <p:nvPr/>
        </p:nvSpPr>
        <p:spPr bwMode="gray">
          <a:xfrm>
            <a:off x="3922678" y="4810721"/>
            <a:ext cx="1737427" cy="1343025"/>
          </a:xfrm>
          <a:prstGeom prst="hexagon">
            <a:avLst>
              <a:gd name="adj" fmla="val 24583"/>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a:solidFill>
                  <a:srgbClr val="000000"/>
                </a:solidFill>
                <a:latin typeface="Trebuchet MS" panose="020B0603020202020204" pitchFamily="34" charset="0"/>
                <a:cs typeface="Arial" pitchFamily="34" charset="0"/>
              </a:rPr>
              <a:t>Text</a:t>
            </a:r>
          </a:p>
        </p:txBody>
      </p:sp>
      <p:sp>
        <p:nvSpPr>
          <p:cNvPr id="27" name="clipart_hex"/>
          <p:cNvSpPr>
            <a:spLocks noChangeArrowheads="1"/>
          </p:cNvSpPr>
          <p:nvPr/>
        </p:nvSpPr>
        <p:spPr bwMode="gray">
          <a:xfrm>
            <a:off x="2359147" y="4034433"/>
            <a:ext cx="1737427" cy="1343025"/>
          </a:xfrm>
          <a:prstGeom prst="hexagon">
            <a:avLst>
              <a:gd name="adj" fmla="val 24583"/>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a:solidFill>
                  <a:srgbClr val="000000"/>
                </a:solidFill>
                <a:latin typeface="Trebuchet MS" panose="020B0603020202020204" pitchFamily="34" charset="0"/>
                <a:cs typeface="Arial" pitchFamily="34" charset="0"/>
              </a:rPr>
              <a:t>Text</a:t>
            </a:r>
          </a:p>
        </p:txBody>
      </p:sp>
      <p:sp>
        <p:nvSpPr>
          <p:cNvPr id="28" name="Text Box 2567"/>
          <p:cNvSpPr txBox="1">
            <a:spLocks noChangeArrowheads="1"/>
          </p:cNvSpPr>
          <p:nvPr/>
        </p:nvSpPr>
        <p:spPr bwMode="auto">
          <a:xfrm>
            <a:off x="3622752" y="6233718"/>
            <a:ext cx="2334465" cy="369332"/>
          </a:xfrm>
          <a:prstGeom prst="rect">
            <a:avLst/>
          </a:prstGeom>
          <a:noFill/>
          <a:ln w="9525">
            <a:noFill/>
            <a:miter lim="800000"/>
            <a:headEnd/>
            <a:tailEnd/>
          </a:ln>
        </p:spPr>
        <p:txBody>
          <a:bodyPr wrap="square">
            <a:spAutoFit/>
          </a:bodyPr>
          <a:lstStyle/>
          <a:p>
            <a:pPr>
              <a:spcBef>
                <a:spcPct val="50000"/>
              </a:spcBef>
            </a:pPr>
            <a:r>
              <a:rPr lang="en-US" sz="1800" dirty="0">
                <a:latin typeface="Trebuchet MS" panose="020B0603020202020204" pitchFamily="34" charset="0"/>
                <a:ea typeface="Segoe UI" pitchFamily="34" charset="0"/>
                <a:cs typeface="Segoe UI" pitchFamily="34" charset="0"/>
              </a:rPr>
              <a:t>Forensics</a:t>
            </a:r>
          </a:p>
        </p:txBody>
      </p:sp>
      <p:sp>
        <p:nvSpPr>
          <p:cNvPr id="29" name="Text Box 2567"/>
          <p:cNvSpPr txBox="1">
            <a:spLocks noChangeArrowheads="1"/>
          </p:cNvSpPr>
          <p:nvPr/>
        </p:nvSpPr>
        <p:spPr bwMode="auto">
          <a:xfrm>
            <a:off x="973124" y="4064312"/>
            <a:ext cx="2334465" cy="646331"/>
          </a:xfrm>
          <a:prstGeom prst="rect">
            <a:avLst/>
          </a:prstGeom>
          <a:noFill/>
          <a:ln w="9525">
            <a:noFill/>
            <a:miter lim="800000"/>
            <a:headEnd/>
            <a:tailEnd/>
          </a:ln>
        </p:spPr>
        <p:txBody>
          <a:bodyPr wrap="square">
            <a:spAutoFit/>
          </a:bodyPr>
          <a:lstStyle/>
          <a:p>
            <a:pPr algn="l">
              <a:spcBef>
                <a:spcPct val="50000"/>
              </a:spcBef>
            </a:pPr>
            <a:r>
              <a:rPr lang="en-US" sz="1800" dirty="0">
                <a:latin typeface="Trebuchet MS" panose="020B0603020202020204" pitchFamily="34" charset="0"/>
                <a:ea typeface="Segoe UI" pitchFamily="34" charset="0"/>
                <a:cs typeface="Segoe UI" pitchFamily="34" charset="0"/>
              </a:rPr>
              <a:t>Food and </a:t>
            </a:r>
            <a:br>
              <a:rPr lang="en-US" sz="1800" dirty="0">
                <a:latin typeface="Trebuchet MS" panose="020B0603020202020204" pitchFamily="34" charset="0"/>
                <a:ea typeface="Segoe UI" pitchFamily="34" charset="0"/>
                <a:cs typeface="Segoe UI" pitchFamily="34" charset="0"/>
              </a:rPr>
            </a:br>
            <a:r>
              <a:rPr lang="en-US" sz="1800" dirty="0">
                <a:latin typeface="Trebuchet MS" panose="020B0603020202020204" pitchFamily="34" charset="0"/>
                <a:ea typeface="Segoe UI" pitchFamily="34" charset="0"/>
                <a:cs typeface="Segoe UI" pitchFamily="34" charset="0"/>
              </a:rPr>
              <a:t>agriculture</a:t>
            </a:r>
          </a:p>
        </p:txBody>
      </p:sp>
      <p:sp>
        <p:nvSpPr>
          <p:cNvPr id="40" name="Text Box 2567"/>
          <p:cNvSpPr txBox="1">
            <a:spLocks noChangeArrowheads="1"/>
          </p:cNvSpPr>
          <p:nvPr/>
        </p:nvSpPr>
        <p:spPr bwMode="auto">
          <a:xfrm>
            <a:off x="951229" y="2570060"/>
            <a:ext cx="2334465" cy="646331"/>
          </a:xfrm>
          <a:prstGeom prst="rect">
            <a:avLst/>
          </a:prstGeom>
          <a:noFill/>
          <a:ln w="9525">
            <a:noFill/>
            <a:miter lim="800000"/>
            <a:headEnd/>
            <a:tailEnd/>
          </a:ln>
        </p:spPr>
        <p:txBody>
          <a:bodyPr wrap="square">
            <a:spAutoFit/>
          </a:bodyPr>
          <a:lstStyle/>
          <a:p>
            <a:pPr algn="l">
              <a:spcBef>
                <a:spcPct val="50000"/>
              </a:spcBef>
            </a:pPr>
            <a:r>
              <a:rPr lang="en-US" sz="1800" dirty="0">
                <a:latin typeface="Trebuchet MS" panose="020B0603020202020204" pitchFamily="34" charset="0"/>
                <a:ea typeface="Segoe UI" pitchFamily="34" charset="0"/>
                <a:cs typeface="Segoe UI" pitchFamily="34" charset="0"/>
              </a:rPr>
              <a:t>Consumer </a:t>
            </a:r>
            <a:br>
              <a:rPr lang="en-US" sz="1800" dirty="0">
                <a:latin typeface="Trebuchet MS" panose="020B0603020202020204" pitchFamily="34" charset="0"/>
                <a:ea typeface="Segoe UI" pitchFamily="34" charset="0"/>
                <a:cs typeface="Segoe UI" pitchFamily="34" charset="0"/>
              </a:rPr>
            </a:br>
            <a:r>
              <a:rPr lang="en-US" sz="1800" dirty="0">
                <a:latin typeface="Trebuchet MS" panose="020B0603020202020204" pitchFamily="34" charset="0"/>
                <a:ea typeface="Segoe UI" pitchFamily="34" charset="0"/>
                <a:cs typeface="Segoe UI" pitchFamily="34" charset="0"/>
              </a:rPr>
              <a:t>genomics</a:t>
            </a:r>
          </a:p>
        </p:txBody>
      </p:sp>
      <p:sp>
        <p:nvSpPr>
          <p:cNvPr id="41" name="Text Box 2567"/>
          <p:cNvSpPr txBox="1">
            <a:spLocks noChangeArrowheads="1"/>
          </p:cNvSpPr>
          <p:nvPr/>
        </p:nvSpPr>
        <p:spPr bwMode="auto">
          <a:xfrm>
            <a:off x="3077945" y="1170306"/>
            <a:ext cx="3424078" cy="646331"/>
          </a:xfrm>
          <a:prstGeom prst="rect">
            <a:avLst/>
          </a:prstGeom>
          <a:noFill/>
          <a:ln w="9525">
            <a:noFill/>
            <a:miter lim="800000"/>
            <a:headEnd/>
            <a:tailEnd/>
          </a:ln>
        </p:spPr>
        <p:txBody>
          <a:bodyPr wrap="square">
            <a:spAutoFit/>
          </a:bodyPr>
          <a:lstStyle/>
          <a:p>
            <a:pPr>
              <a:spcBef>
                <a:spcPct val="50000"/>
              </a:spcBef>
            </a:pPr>
            <a:r>
              <a:rPr lang="en-US" sz="1800" dirty="0">
                <a:latin typeface="Trebuchet MS" panose="020B0603020202020204" pitchFamily="34" charset="0"/>
                <a:ea typeface="Segoe UI" pitchFamily="34" charset="0"/>
                <a:cs typeface="Segoe UI" pitchFamily="34" charset="0"/>
              </a:rPr>
              <a:t>Molecular </a:t>
            </a:r>
            <a:br>
              <a:rPr lang="en-US" sz="1800" dirty="0">
                <a:latin typeface="Trebuchet MS" panose="020B0603020202020204" pitchFamily="34" charset="0"/>
                <a:ea typeface="Segoe UI" pitchFamily="34" charset="0"/>
                <a:cs typeface="Segoe UI" pitchFamily="34" charset="0"/>
              </a:rPr>
            </a:br>
            <a:r>
              <a:rPr lang="en-US" sz="1800" dirty="0">
                <a:latin typeface="Trebuchet MS" panose="020B0603020202020204" pitchFamily="34" charset="0"/>
                <a:ea typeface="Segoe UI" pitchFamily="34" charset="0"/>
                <a:cs typeface="Segoe UI" pitchFamily="34" charset="0"/>
              </a:rPr>
              <a:t>diagnostics</a:t>
            </a:r>
          </a:p>
        </p:txBody>
      </p:sp>
      <p:sp>
        <p:nvSpPr>
          <p:cNvPr id="42" name="Text Box 2567"/>
          <p:cNvSpPr txBox="1">
            <a:spLocks noChangeArrowheads="1"/>
          </p:cNvSpPr>
          <p:nvPr/>
        </p:nvSpPr>
        <p:spPr bwMode="auto">
          <a:xfrm>
            <a:off x="7266736" y="2570059"/>
            <a:ext cx="2068994" cy="646331"/>
          </a:xfrm>
          <a:prstGeom prst="rect">
            <a:avLst/>
          </a:prstGeom>
          <a:noFill/>
          <a:ln w="9525">
            <a:noFill/>
            <a:miter lim="800000"/>
            <a:headEnd/>
            <a:tailEnd/>
          </a:ln>
        </p:spPr>
        <p:txBody>
          <a:bodyPr wrap="square">
            <a:spAutoFit/>
          </a:bodyPr>
          <a:lstStyle/>
          <a:p>
            <a:pPr algn="l">
              <a:spcBef>
                <a:spcPct val="50000"/>
              </a:spcBef>
            </a:pPr>
            <a:r>
              <a:rPr lang="en-US" sz="1800" dirty="0">
                <a:latin typeface="Trebuchet MS" panose="020B0603020202020204" pitchFamily="34" charset="0"/>
                <a:ea typeface="Segoe UI" pitchFamily="34" charset="0"/>
                <a:cs typeface="Segoe UI" pitchFamily="34" charset="0"/>
              </a:rPr>
              <a:t>Personalized medicine</a:t>
            </a:r>
          </a:p>
        </p:txBody>
      </p:sp>
      <p:sp>
        <p:nvSpPr>
          <p:cNvPr id="43" name="Text Box 2567"/>
          <p:cNvSpPr txBox="1">
            <a:spLocks noChangeArrowheads="1"/>
          </p:cNvSpPr>
          <p:nvPr/>
        </p:nvSpPr>
        <p:spPr bwMode="auto">
          <a:xfrm>
            <a:off x="7266736" y="4064311"/>
            <a:ext cx="1597046" cy="646331"/>
          </a:xfrm>
          <a:prstGeom prst="rect">
            <a:avLst/>
          </a:prstGeom>
          <a:noFill/>
          <a:ln w="9525">
            <a:noFill/>
            <a:miter lim="800000"/>
            <a:headEnd/>
            <a:tailEnd/>
          </a:ln>
        </p:spPr>
        <p:txBody>
          <a:bodyPr wrap="square">
            <a:spAutoFit/>
          </a:bodyPr>
          <a:lstStyle/>
          <a:p>
            <a:pPr algn="l">
              <a:spcBef>
                <a:spcPct val="50000"/>
              </a:spcBef>
            </a:pPr>
            <a:r>
              <a:rPr lang="en-US" sz="1800" dirty="0">
                <a:latin typeface="Trebuchet MS" panose="020B0603020202020204" pitchFamily="34" charset="0"/>
                <a:ea typeface="Segoe UI" pitchFamily="34" charset="0"/>
                <a:cs typeface="Segoe UI" pitchFamily="34" charset="0"/>
              </a:rPr>
              <a:t>Human evolution</a:t>
            </a:r>
          </a:p>
        </p:txBody>
      </p:sp>
      <p:sp>
        <p:nvSpPr>
          <p:cNvPr id="45" name="clipart_hex"/>
          <p:cNvSpPr>
            <a:spLocks noChangeArrowheads="1"/>
          </p:cNvSpPr>
          <p:nvPr/>
        </p:nvSpPr>
        <p:spPr bwMode="gray">
          <a:xfrm>
            <a:off x="2359147" y="2572346"/>
            <a:ext cx="1737427" cy="1343025"/>
          </a:xfrm>
          <a:prstGeom prst="hexagon">
            <a:avLst>
              <a:gd name="adj" fmla="val 24583"/>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dirty="0">
                <a:solidFill>
                  <a:srgbClr val="000000"/>
                </a:solidFill>
                <a:latin typeface="Trebuchet MS" panose="020B0603020202020204" pitchFamily="34" charset="0"/>
                <a:cs typeface="Arial" pitchFamily="34" charset="0"/>
              </a:rPr>
              <a:t>Text</a:t>
            </a:r>
          </a:p>
        </p:txBody>
      </p:sp>
      <p:sp>
        <p:nvSpPr>
          <p:cNvPr id="51" name="clipart_hex"/>
          <p:cNvSpPr>
            <a:spLocks noChangeArrowheads="1"/>
          </p:cNvSpPr>
          <p:nvPr/>
        </p:nvSpPr>
        <p:spPr bwMode="gray">
          <a:xfrm>
            <a:off x="5490825" y="2572346"/>
            <a:ext cx="1737428" cy="1343025"/>
          </a:xfrm>
          <a:prstGeom prst="hexagon">
            <a:avLst>
              <a:gd name="adj" fmla="val 24584"/>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a:solidFill>
                  <a:srgbClr val="000000"/>
                </a:solidFill>
                <a:latin typeface="Trebuchet MS" panose="020B0603020202020204" pitchFamily="34" charset="0"/>
                <a:cs typeface="Arial" pitchFamily="34" charset="0"/>
              </a:rPr>
              <a:t>Text</a:t>
            </a:r>
          </a:p>
        </p:txBody>
      </p:sp>
      <p:sp>
        <p:nvSpPr>
          <p:cNvPr id="55" name="clipart_hex"/>
          <p:cNvSpPr>
            <a:spLocks noChangeArrowheads="1"/>
          </p:cNvSpPr>
          <p:nvPr/>
        </p:nvSpPr>
        <p:spPr bwMode="gray">
          <a:xfrm>
            <a:off x="5490825" y="4034433"/>
            <a:ext cx="1737428" cy="1343025"/>
          </a:xfrm>
          <a:prstGeom prst="hexagon">
            <a:avLst>
              <a:gd name="adj" fmla="val 24584"/>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a:solidFill>
                  <a:srgbClr val="000000"/>
                </a:solidFill>
                <a:latin typeface="Trebuchet MS" panose="020B0603020202020204" pitchFamily="34" charset="0"/>
                <a:cs typeface="Arial" pitchFamily="34" charset="0"/>
              </a:rPr>
              <a:t>Text</a:t>
            </a:r>
          </a:p>
        </p:txBody>
      </p:sp>
      <p:sp>
        <p:nvSpPr>
          <p:cNvPr id="56" name="clipart_hex"/>
          <p:cNvSpPr>
            <a:spLocks noChangeArrowheads="1"/>
          </p:cNvSpPr>
          <p:nvPr/>
        </p:nvSpPr>
        <p:spPr bwMode="gray">
          <a:xfrm>
            <a:off x="3922678" y="1794471"/>
            <a:ext cx="1737427" cy="1343025"/>
          </a:xfrm>
          <a:prstGeom prst="hexagon">
            <a:avLst>
              <a:gd name="adj" fmla="val 24583"/>
              <a:gd name="vf" fmla="val 115470"/>
            </a:avLst>
          </a:prstGeom>
          <a:solidFill>
            <a:schemeClr val="tx2"/>
          </a:solidFill>
          <a:ln w="9525" algn="ctr">
            <a:solidFill>
              <a:schemeClr val="tx2"/>
            </a:solidFill>
            <a:miter lim="800000"/>
            <a:headEnd type="none" w="lg" len="lg"/>
            <a:tailEnd type="none" w="lg" len="lg"/>
          </a:ln>
        </p:spPr>
        <p:txBody>
          <a:bodyPr wrap="none" tIns="91440" bIns="91440" anchor="ctr"/>
          <a:lstStyle/>
          <a:p>
            <a:pPr algn="ctr"/>
            <a:r>
              <a:rPr lang="en-US">
                <a:solidFill>
                  <a:srgbClr val="000000"/>
                </a:solidFill>
                <a:latin typeface="Trebuchet MS" panose="020B0603020202020204" pitchFamily="34" charset="0"/>
                <a:cs typeface="Arial" pitchFamily="34" charset="0"/>
              </a:rPr>
              <a:t>Text</a:t>
            </a:r>
          </a:p>
        </p:txBody>
      </p:sp>
      <p:pic>
        <p:nvPicPr>
          <p:cNvPr id="57" name="Picture 8" descr="https://encrypted-tbn1.gstatic.com/images?q=tbn:ANd9GcQ5_ycGApVV1I_77-eNd-sTKkmtmMq2rhpqpZJwpIHToEeM2-Vx"/>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208959" y="1905570"/>
            <a:ext cx="1162053" cy="1162053"/>
          </a:xfrm>
          <a:prstGeom prst="rect">
            <a:avLst/>
          </a:prstGeom>
          <a:noFill/>
        </p:spPr>
      </p:pic>
      <p:pic>
        <p:nvPicPr>
          <p:cNvPr id="58" name="Picture 10" descr="https://encrypted-tbn1.gstatic.com/images?q=tbn:ANd9GcSg5ejDS140fe6zx29or-Z7nKBETA-N_85u9UE6PNDvBxzk1Xc8x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4267200" y="4885899"/>
            <a:ext cx="1050026" cy="1187355"/>
          </a:xfrm>
          <a:prstGeom prst="rect">
            <a:avLst/>
          </a:prstGeom>
          <a:noFill/>
        </p:spPr>
      </p:pic>
      <p:pic>
        <p:nvPicPr>
          <p:cNvPr id="59" name="Picture 2" descr="http://images.nationalgeographic.com/wpf/media-live/photos/000/178/cache/human-genome-ten-years-in_17889_600x450.jpg"/>
          <p:cNvPicPr>
            <a:picLocks noChangeAspect="1" noChangeArrowheads="1"/>
          </p:cNvPicPr>
          <p:nvPr/>
        </p:nvPicPr>
        <p:blipFill rotWithShape="1">
          <a:blip r:embed="rId9" cstate="screen">
            <a:extLst>
              <a:ext uri="{28A0092B-C50C-407E-A947-70E740481C1C}">
                <a14:useLocalDpi xmlns:a14="http://schemas.microsoft.com/office/drawing/2010/main" val="0"/>
              </a:ext>
            </a:extLst>
          </a:blip>
          <a:srcRect/>
          <a:stretch/>
        </p:blipFill>
        <p:spPr bwMode="auto">
          <a:xfrm>
            <a:off x="2688945" y="2801279"/>
            <a:ext cx="1127652" cy="945118"/>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20" descr="http://venturebeat.files.wordpress.com/2013/01/time2012.jpeg"/>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5909246" y="2647126"/>
            <a:ext cx="919979" cy="1222038"/>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24" descr="http://media.npr.org/assets/img/2012/06/01/human-evolution_wide-23e1b8e7a3d02eeb594a58edb14e21f5bdc817bd-s6-c30.jpg"/>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a:stretch/>
        </p:blipFill>
        <p:spPr bwMode="auto">
          <a:xfrm>
            <a:off x="5825614" y="4247534"/>
            <a:ext cx="1076633" cy="958645"/>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1"/>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a:stretch/>
        </p:blipFill>
        <p:spPr>
          <a:xfrm>
            <a:off x="2654036" y="4231177"/>
            <a:ext cx="1163710" cy="988254"/>
          </a:xfrm>
          <a:prstGeom prst="rect">
            <a:avLst/>
          </a:prstGeom>
        </p:spPr>
      </p:pic>
    </p:spTree>
    <p:extLst>
      <p:ext uri="{BB962C8B-B14F-4D97-AF65-F5344CB8AC3E}">
        <p14:creationId xmlns:p14="http://schemas.microsoft.com/office/powerpoint/2010/main" val="245877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90885" y="1852706"/>
            <a:ext cx="7859720" cy="372165"/>
          </a:xfrm>
          <a:prstGeom prst="rect">
            <a:avLst/>
          </a:prstGeom>
          <a:solidFill>
            <a:schemeClr val="accent1"/>
          </a:solidFill>
          <a:ln w="9525" cap="flat" cmpd="sng" algn="ctr">
            <a:solidFill>
              <a:schemeClr val="bg2"/>
            </a:solidFill>
            <a:prstDash val="solid"/>
            <a:round/>
            <a:headEnd type="none" w="med" len="med"/>
            <a:tailEnd type="stealth" w="med" len="med"/>
          </a:ln>
          <a:effectLst/>
        </p:spPr>
        <p:txBody>
          <a:bodyPr vert="horz" wrap="square" lIns="0" tIns="0" rIns="0" bIns="0" numCol="1" rtlCol="0" anchor="ctr" anchorCtr="0" compatLnSpc="1">
            <a:prstTxWarp prst="textNoShape">
              <a:avLst/>
            </a:prstTxWarp>
          </a:bodyPr>
          <a:lstStyle/>
          <a:p>
            <a:pPr marL="0" marR="0" algn="ctr" fontAlgn="base">
              <a:spcBef>
                <a:spcPts val="0"/>
              </a:spcBef>
              <a:spcAft>
                <a:spcPts val="0"/>
              </a:spcAft>
            </a:pPr>
            <a:r>
              <a:rPr lang="en-US" sz="1400" b="1" i="1" kern="1200" dirty="0">
                <a:solidFill>
                  <a:schemeClr val="bg2">
                    <a:lumMod val="90000"/>
                    <a:lumOff val="1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400" i="1"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TAS2R38 Gene</a:t>
            </a:r>
            <a:endParaRPr lang="en-US" sz="2400" i="1" dirty="0">
              <a:solidFill>
                <a:schemeClr val="bg2">
                  <a:lumMod val="90000"/>
                  <a:lumOff val="10000"/>
                </a:schemeClr>
              </a:solidFill>
              <a:effectLst/>
              <a:latin typeface="Calibri" panose="020F0502020204030204" pitchFamily="34" charset="0"/>
              <a:ea typeface="Times New Roman" panose="02020603050405020304" pitchFamily="18" charset="0"/>
            </a:endParaRPr>
          </a:p>
        </p:txBody>
      </p:sp>
      <p:cxnSp>
        <p:nvCxnSpPr>
          <p:cNvPr id="5" name="Straight Arrow Connector 4"/>
          <p:cNvCxnSpPr/>
          <p:nvPr/>
        </p:nvCxnSpPr>
        <p:spPr bwMode="auto">
          <a:xfrm>
            <a:off x="5536314" y="1676514"/>
            <a:ext cx="455046" cy="0"/>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cxnSp>
        <p:nvCxnSpPr>
          <p:cNvPr id="6" name="Straight Arrow Connector 5"/>
          <p:cNvCxnSpPr/>
          <p:nvPr/>
        </p:nvCxnSpPr>
        <p:spPr bwMode="auto">
          <a:xfrm flipH="1">
            <a:off x="7153222" y="2437065"/>
            <a:ext cx="459355" cy="0"/>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cxnSp>
        <p:nvCxnSpPr>
          <p:cNvPr id="10" name="Straight Connector 9"/>
          <p:cNvCxnSpPr/>
          <p:nvPr/>
        </p:nvCxnSpPr>
        <p:spPr bwMode="auto">
          <a:xfrm>
            <a:off x="6678446" y="1718235"/>
            <a:ext cx="8" cy="672353"/>
          </a:xfrm>
          <a:prstGeom prst="line">
            <a:avLst/>
          </a:prstGeom>
          <a:solidFill>
            <a:schemeClr val="accent1"/>
          </a:solidFill>
          <a:ln w="76200" cap="flat" cmpd="sng" algn="ctr">
            <a:solidFill>
              <a:srgbClr val="FF0000"/>
            </a:solidFill>
            <a:prstDash val="solid"/>
            <a:round/>
            <a:headEnd type="none" w="med" len="med"/>
            <a:tailEnd type="none" w="med" len="med"/>
          </a:ln>
          <a:effectLst/>
        </p:spPr>
      </p:cxnSp>
      <p:sp>
        <p:nvSpPr>
          <p:cNvPr id="14" name="TextBox 13"/>
          <p:cNvSpPr txBox="1"/>
          <p:nvPr/>
        </p:nvSpPr>
        <p:spPr>
          <a:xfrm>
            <a:off x="6368521" y="1344704"/>
            <a:ext cx="655122" cy="461665"/>
          </a:xfrm>
          <a:prstGeom prst="rect">
            <a:avLst/>
          </a:prstGeom>
          <a:noFill/>
        </p:spPr>
        <p:txBody>
          <a:bodyPr wrap="none" tIns="91440" bIns="91440" rtlCol="0">
            <a:spAutoFit/>
          </a:bodyPr>
          <a:lstStyle/>
          <a:p>
            <a:r>
              <a:rPr lang="en-US" sz="1800" b="0" dirty="0"/>
              <a:t>SNP</a:t>
            </a:r>
          </a:p>
        </p:txBody>
      </p:sp>
      <p:sp>
        <p:nvSpPr>
          <p:cNvPr id="17" name="TextBox 16"/>
          <p:cNvSpPr txBox="1"/>
          <p:nvPr/>
        </p:nvSpPr>
        <p:spPr>
          <a:xfrm>
            <a:off x="655201" y="2895519"/>
            <a:ext cx="1898277" cy="553998"/>
          </a:xfrm>
          <a:prstGeom prst="rect">
            <a:avLst/>
          </a:prstGeom>
          <a:noFill/>
        </p:spPr>
        <p:txBody>
          <a:bodyPr wrap="none" tIns="91440" bIns="91440" rtlCol="0">
            <a:spAutoFit/>
          </a:bodyPr>
          <a:lstStyle/>
          <a:p>
            <a:r>
              <a:rPr lang="en-US" sz="2400" dirty="0">
                <a:latin typeface="Calibri" panose="020F0502020204030204" pitchFamily="34" charset="0"/>
                <a:cs typeface="Georgia"/>
              </a:rPr>
              <a:t>taster variant</a:t>
            </a:r>
          </a:p>
        </p:txBody>
      </p:sp>
      <p:sp>
        <p:nvSpPr>
          <p:cNvPr id="18" name="TextBox 17"/>
          <p:cNvSpPr txBox="1"/>
          <p:nvPr/>
        </p:nvSpPr>
        <p:spPr>
          <a:xfrm>
            <a:off x="6414182" y="2868626"/>
            <a:ext cx="2488182" cy="553998"/>
          </a:xfrm>
          <a:prstGeom prst="rect">
            <a:avLst/>
          </a:prstGeom>
          <a:noFill/>
        </p:spPr>
        <p:txBody>
          <a:bodyPr wrap="none" tIns="91440" bIns="91440" rtlCol="0">
            <a:spAutoFit/>
          </a:bodyPr>
          <a:lstStyle/>
          <a:p>
            <a:r>
              <a:rPr lang="en-US" sz="2400" dirty="0">
                <a:latin typeface="Calibri" panose="020F0502020204030204" pitchFamily="34" charset="0"/>
                <a:cs typeface="Georgia"/>
              </a:rPr>
              <a:t>non-taster variant</a:t>
            </a:r>
          </a:p>
        </p:txBody>
      </p:sp>
      <p:grpSp>
        <p:nvGrpSpPr>
          <p:cNvPr id="36" name="Group 35"/>
          <p:cNvGrpSpPr/>
          <p:nvPr/>
        </p:nvGrpSpPr>
        <p:grpSpPr>
          <a:xfrm>
            <a:off x="239049" y="5018369"/>
            <a:ext cx="3242110" cy="890157"/>
            <a:chOff x="2104005" y="4537539"/>
            <a:chExt cx="554937" cy="890157"/>
          </a:xfrm>
        </p:grpSpPr>
        <p:sp>
          <p:nvSpPr>
            <p:cNvPr id="26" name="Rectangle 25"/>
            <p:cNvSpPr/>
            <p:nvPr/>
          </p:nvSpPr>
          <p:spPr bwMode="auto">
            <a:xfrm>
              <a:off x="2292528" y="5018613"/>
              <a:ext cx="366414" cy="409083"/>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32" name="Rectangle 31"/>
            <p:cNvSpPr/>
            <p:nvPr/>
          </p:nvSpPr>
          <p:spPr bwMode="auto">
            <a:xfrm>
              <a:off x="2104005" y="4537539"/>
              <a:ext cx="393474" cy="504032"/>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grpSp>
      <p:sp>
        <p:nvSpPr>
          <p:cNvPr id="39" name="Title 1"/>
          <p:cNvSpPr>
            <a:spLocks noGrp="1"/>
          </p:cNvSpPr>
          <p:nvPr>
            <p:ph type="title"/>
          </p:nvPr>
        </p:nvSpPr>
        <p:spPr>
          <a:xfrm>
            <a:off x="488388" y="328707"/>
            <a:ext cx="8740775" cy="895350"/>
          </a:xfrm>
        </p:spPr>
        <p:txBody>
          <a:bodyPr/>
          <a:lstStyle/>
          <a:p>
            <a:r>
              <a:rPr lang="en-US" dirty="0">
                <a:effectLst>
                  <a:outerShdw blurRad="50800" dist="38100" dir="2700000" algn="tl" rotWithShape="0">
                    <a:schemeClr val="accent3">
                      <a:alpha val="43000"/>
                    </a:schemeClr>
                  </a:outerShdw>
                </a:effectLst>
              </a:rPr>
              <a:t>The restriction enzyme Fnu4H1 cuts @ SNP785 </a:t>
            </a:r>
            <a:r>
              <a:rPr lang="en-US" sz="2400" dirty="0">
                <a:effectLst>
                  <a:outerShdw blurRad="50800" dist="38100" dir="2700000" algn="tl" rotWithShape="0">
                    <a:schemeClr val="accent3">
                      <a:alpha val="43000"/>
                    </a:schemeClr>
                  </a:outerShdw>
                </a:effectLst>
              </a:rPr>
              <a:t>Only in the taster allele </a:t>
            </a:r>
            <a:r>
              <a:rPr lang="en-US" sz="2400" i="1" dirty="0">
                <a:effectLst>
                  <a:outerShdw blurRad="50800" dist="38100" dir="2700000" algn="tl" rotWithShape="0">
                    <a:schemeClr val="accent3">
                      <a:alpha val="43000"/>
                    </a:schemeClr>
                  </a:outerShdw>
                </a:effectLst>
              </a:rPr>
              <a:t>TAS2R38 </a:t>
            </a:r>
            <a:r>
              <a:rPr lang="en-US" sz="2400" dirty="0">
                <a:effectLst>
                  <a:outerShdw blurRad="50800" dist="38100" dir="2700000" algn="tl" rotWithShape="0">
                    <a:schemeClr val="accent3">
                      <a:alpha val="43000"/>
                    </a:schemeClr>
                  </a:outerShdw>
                </a:effectLst>
              </a:rPr>
              <a:t>variants</a:t>
            </a:r>
          </a:p>
        </p:txBody>
      </p:sp>
      <p:sp>
        <p:nvSpPr>
          <p:cNvPr id="35" name="Rectangle 34"/>
          <p:cNvSpPr/>
          <p:nvPr/>
        </p:nvSpPr>
        <p:spPr bwMode="auto">
          <a:xfrm>
            <a:off x="6501867" y="3328252"/>
            <a:ext cx="2328025" cy="875552"/>
          </a:xfrm>
          <a:prstGeom prst="rect">
            <a:avLst/>
          </a:prstGeom>
          <a:solidFill>
            <a:schemeClr val="accent1"/>
          </a:solidFill>
          <a:ln w="9525" cap="flat" cmpd="sng" algn="ctr">
            <a:noFill/>
            <a:prstDash val="solid"/>
            <a:round/>
            <a:headEnd type="none" w="med" len="med"/>
            <a:tailEnd type="stealth" w="med" len="med"/>
          </a:ln>
          <a:effectLst/>
        </p:spPr>
        <p:txBody>
          <a:bodyPr vert="horz" wrap="square" lIns="0" tIns="0" rIns="0" bIns="0" numCol="1" rtlCol="0" anchor="ctr" anchorCtr="0" compatLnSpc="1">
            <a:prstTxWarp prst="textNoShape">
              <a:avLst/>
            </a:prstTxWarp>
          </a:bodyPr>
          <a:lstStyle/>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TGTG</a:t>
            </a:r>
            <a:r>
              <a:rPr lang="en-US" sz="2800" dirty="0">
                <a:solidFill>
                  <a:srgbClr val="E71AFF"/>
                </a:solidFill>
                <a:latin typeface="Courier"/>
                <a:ea typeface="Times New Roman" panose="02020603050405020304" pitchFamily="18" charset="0"/>
                <a:cs typeface="Courier"/>
              </a:rPr>
              <a:t>T</a:t>
            </a:r>
            <a:r>
              <a:rPr lang="en-US" sz="2000" b="0" dirty="0">
                <a:solidFill>
                  <a:schemeClr val="bg2">
                    <a:lumMod val="90000"/>
                    <a:lumOff val="10000"/>
                  </a:schemeClr>
                </a:solidFill>
                <a:latin typeface="Courier"/>
                <a:ea typeface="Times New Roman" panose="02020603050405020304" pitchFamily="18" charset="0"/>
                <a:cs typeface="Courier"/>
              </a:rPr>
              <a:t>TGCCTT</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 </a:t>
            </a:r>
          </a:p>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ACAC</a:t>
            </a:r>
            <a:r>
              <a:rPr lang="en-US" sz="2800" dirty="0">
                <a:solidFill>
                  <a:srgbClr val="E71AFF"/>
                </a:solidFill>
                <a:latin typeface="Courier"/>
                <a:ea typeface="Times New Roman" panose="02020603050405020304" pitchFamily="18" charset="0"/>
                <a:cs typeface="Courier"/>
              </a:rPr>
              <a:t>A</a:t>
            </a:r>
            <a:r>
              <a:rPr lang="en-US" sz="2000" b="0" dirty="0">
                <a:solidFill>
                  <a:schemeClr val="bg2">
                    <a:lumMod val="90000"/>
                    <a:lumOff val="10000"/>
                  </a:schemeClr>
                </a:solidFill>
                <a:latin typeface="Courier"/>
                <a:ea typeface="Times New Roman" panose="02020603050405020304" pitchFamily="18" charset="0"/>
                <a:cs typeface="Courier"/>
              </a:rPr>
              <a:t>ACGGAA</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p>
        </p:txBody>
      </p:sp>
      <p:sp>
        <p:nvSpPr>
          <p:cNvPr id="44" name="Rectangle 43"/>
          <p:cNvSpPr/>
          <p:nvPr/>
        </p:nvSpPr>
        <p:spPr bwMode="auto">
          <a:xfrm>
            <a:off x="536850" y="3369414"/>
            <a:ext cx="2242102" cy="875552"/>
          </a:xfrm>
          <a:prstGeom prst="rect">
            <a:avLst/>
          </a:prstGeom>
          <a:solidFill>
            <a:schemeClr val="accent1"/>
          </a:solidFill>
          <a:ln w="9525" cap="flat" cmpd="sng" algn="ctr">
            <a:noFill/>
            <a:prstDash val="solid"/>
            <a:round/>
            <a:headEnd type="none" w="med" len="med"/>
            <a:tailEnd type="stealth" w="med" len="med"/>
          </a:ln>
          <a:effectLst/>
        </p:spPr>
        <p:txBody>
          <a:bodyPr vert="horz" wrap="square" lIns="0" tIns="0" rIns="0" bIns="0" numCol="1" rtlCol="0" anchor="ctr" anchorCtr="0" compatLnSpc="1">
            <a:prstTxWarp prst="textNoShape">
              <a:avLst/>
            </a:prstTxWarp>
          </a:bodyPr>
          <a:lstStyle/>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TGTG</a:t>
            </a:r>
            <a:r>
              <a:rPr lang="en-US" sz="2800" dirty="0">
                <a:ln>
                  <a:solidFill>
                    <a:srgbClr val="E71AFF"/>
                  </a:solidFill>
                </a:ln>
                <a:solidFill>
                  <a:srgbClr val="E71AFF"/>
                </a:solidFill>
                <a:latin typeface="Courier"/>
                <a:ea typeface="Times New Roman" panose="02020603050405020304" pitchFamily="18" charset="0"/>
                <a:cs typeface="Courier"/>
              </a:rPr>
              <a:t>C</a:t>
            </a:r>
            <a:r>
              <a:rPr lang="en-US" sz="2000" b="0" dirty="0">
                <a:solidFill>
                  <a:schemeClr val="bg2">
                    <a:lumMod val="90000"/>
                    <a:lumOff val="10000"/>
                  </a:schemeClr>
                </a:solidFill>
                <a:latin typeface="Courier"/>
                <a:ea typeface="Times New Roman" panose="02020603050405020304" pitchFamily="18" charset="0"/>
                <a:cs typeface="Courier"/>
              </a:rPr>
              <a:t>TGCCTT</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 </a:t>
            </a:r>
          </a:p>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ACAC</a:t>
            </a:r>
            <a:r>
              <a:rPr lang="en-US" sz="2800" dirty="0">
                <a:ln>
                  <a:solidFill>
                    <a:srgbClr val="E71AFF"/>
                  </a:solidFill>
                </a:ln>
                <a:solidFill>
                  <a:srgbClr val="E71AFF"/>
                </a:solidFill>
                <a:latin typeface="Courier"/>
                <a:ea typeface="Times New Roman" panose="02020603050405020304" pitchFamily="18" charset="0"/>
                <a:cs typeface="Courier"/>
              </a:rPr>
              <a:t>G</a:t>
            </a:r>
            <a:r>
              <a:rPr lang="en-US" sz="2000" b="0" dirty="0">
                <a:solidFill>
                  <a:schemeClr val="bg2">
                    <a:lumMod val="90000"/>
                    <a:lumOff val="10000"/>
                  </a:schemeClr>
                </a:solidFill>
                <a:latin typeface="Courier"/>
                <a:ea typeface="Times New Roman" panose="02020603050405020304" pitchFamily="18" charset="0"/>
                <a:cs typeface="Courier"/>
              </a:rPr>
              <a:t>ACGGAA</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p>
        </p:txBody>
      </p:sp>
      <p:pic>
        <p:nvPicPr>
          <p:cNvPr id="24" name="Picture 2" descr="http://www.clker.com/cliparts/0/I/6/3/b/5/pink-hair-scissors-md.png"/>
          <p:cNvPicPr>
            <a:picLocks noChangeAspect="1" noChangeArrowheads="1"/>
          </p:cNvPicPr>
          <p:nvPr/>
        </p:nvPicPr>
        <p:blipFill>
          <a:blip r:embed="rId3" cstate="screen">
            <a:alphaModFix amt="83000"/>
            <a:extLst>
              <a:ext uri="{28A0092B-C50C-407E-A947-70E740481C1C}">
                <a14:useLocalDpi xmlns:a14="http://schemas.microsoft.com/office/drawing/2010/main" val="0"/>
              </a:ext>
            </a:extLst>
          </a:blip>
          <a:srcRect/>
          <a:stretch>
            <a:fillRect/>
          </a:stretch>
        </p:blipFill>
        <p:spPr bwMode="auto">
          <a:xfrm rot="1074265">
            <a:off x="4176252" y="4035158"/>
            <a:ext cx="1719831" cy="180283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rot="19724490">
            <a:off x="3244802" y="3303819"/>
            <a:ext cx="2364574" cy="1077218"/>
          </a:xfrm>
          <a:prstGeom prst="rect">
            <a:avLst/>
          </a:prstGeom>
          <a:noFill/>
        </p:spPr>
        <p:txBody>
          <a:bodyPr wrap="none" lIns="91440" tIns="45720" rIns="91440" bIns="45720">
            <a:spAutoFit/>
          </a:bodyPr>
          <a:lstStyle/>
          <a:p>
            <a:pPr algn="ctr"/>
            <a:r>
              <a:rPr lang="en-US" sz="2800" dirty="0">
                <a:ln w="12700">
                  <a:solidFill>
                    <a:schemeClr val="tx1"/>
                  </a:solidFill>
                  <a:prstDash val="solid"/>
                </a:ln>
                <a:solidFill>
                  <a:srgbClr val="0000FF"/>
                </a:solidFill>
                <a:effectLst>
                  <a:outerShdw blurRad="41275" dist="20320" dir="1800000" algn="tl" rotWithShape="0">
                    <a:srgbClr val="000000">
                      <a:alpha val="40000"/>
                    </a:srgbClr>
                  </a:outerShdw>
                </a:effectLst>
                <a:latin typeface="Abadi MT Condensed Extra Bold"/>
                <a:cs typeface="Abadi MT Condensed Extra Bold"/>
              </a:rPr>
              <a:t>5’…G</a:t>
            </a:r>
            <a:r>
              <a:rPr lang="en-US" sz="3200" dirty="0">
                <a:ln w="12700">
                  <a:solidFill>
                    <a:schemeClr val="tx1"/>
                  </a:solidFill>
                  <a:prstDash val="solid"/>
                </a:ln>
                <a:solidFill>
                  <a:srgbClr val="E71AFF"/>
                </a:solidFill>
                <a:effectLst>
                  <a:outerShdw blurRad="41275" dist="20320" dir="1800000" algn="tl" rotWithShape="0">
                    <a:srgbClr val="000000">
                      <a:alpha val="40000"/>
                    </a:srgbClr>
                  </a:outerShdw>
                </a:effectLst>
                <a:latin typeface="Abadi MT Condensed Extra Bold"/>
                <a:cs typeface="Abadi MT Condensed Extra Bold"/>
              </a:rPr>
              <a:t>C</a:t>
            </a:r>
            <a:r>
              <a:rPr lang="en-US" sz="2800" dirty="0">
                <a:ln w="12700">
                  <a:solidFill>
                    <a:schemeClr val="bg1"/>
                  </a:solidFill>
                  <a:prstDash val="solid"/>
                </a:ln>
                <a:solidFill>
                  <a:srgbClr val="FFFF00"/>
                </a:solidFill>
                <a:effectLst>
                  <a:outerShdw blurRad="41275" dist="20320" dir="1800000" algn="tl" rotWithShape="0">
                    <a:srgbClr val="000000">
                      <a:alpha val="40000"/>
                    </a:srgbClr>
                  </a:outerShdw>
                </a:effectLst>
                <a:latin typeface="Abadi MT Condensed Extra Bold"/>
                <a:cs typeface="Abadi MT Condensed Extra Bold"/>
              </a:rPr>
              <a:t>N</a:t>
            </a:r>
            <a:r>
              <a:rPr lang="en-US" sz="2800" dirty="0">
                <a:ln w="12700">
                  <a:solidFill>
                    <a:schemeClr val="tx1"/>
                  </a:solidFill>
                  <a:prstDash val="solid"/>
                </a:ln>
                <a:solidFill>
                  <a:srgbClr val="0000FF"/>
                </a:solidFill>
                <a:effectLst>
                  <a:outerShdw blurRad="41275" dist="20320" dir="1800000" algn="tl" rotWithShape="0">
                    <a:srgbClr val="000000">
                      <a:alpha val="40000"/>
                    </a:srgbClr>
                  </a:outerShdw>
                </a:effectLst>
                <a:latin typeface="Abadi MT Condensed Extra Bold"/>
                <a:cs typeface="Abadi MT Condensed Extra Bold"/>
              </a:rPr>
              <a:t>GC…3’</a:t>
            </a:r>
          </a:p>
          <a:p>
            <a:pPr algn="ctr"/>
            <a:r>
              <a:rPr lang="en-US" sz="2800" b="1" cap="none" spc="0" dirty="0">
                <a:ln w="12700">
                  <a:solidFill>
                    <a:schemeClr val="tx1"/>
                  </a:solidFill>
                  <a:prstDash val="solid"/>
                </a:ln>
                <a:solidFill>
                  <a:srgbClr val="0000FF"/>
                </a:solidFill>
                <a:effectLst>
                  <a:outerShdw blurRad="41275" dist="20320" dir="1800000" algn="tl" rotWithShape="0">
                    <a:srgbClr val="000000">
                      <a:alpha val="40000"/>
                    </a:srgbClr>
                  </a:outerShdw>
                </a:effectLst>
                <a:latin typeface="Abadi MT Condensed Extra Bold"/>
                <a:cs typeface="Abadi MT Condensed Extra Bold"/>
              </a:rPr>
              <a:t>3’…C</a:t>
            </a:r>
            <a:r>
              <a:rPr lang="en-US" sz="3200" b="1" cap="none" spc="0" dirty="0">
                <a:ln w="12700">
                  <a:solidFill>
                    <a:schemeClr val="tx1"/>
                  </a:solidFill>
                  <a:prstDash val="solid"/>
                </a:ln>
                <a:solidFill>
                  <a:srgbClr val="FF16B7"/>
                </a:solidFill>
                <a:effectLst>
                  <a:outerShdw blurRad="41275" dist="20320" dir="1800000" algn="tl" rotWithShape="0">
                    <a:srgbClr val="000000">
                      <a:alpha val="40000"/>
                    </a:srgbClr>
                  </a:outerShdw>
                </a:effectLst>
                <a:latin typeface="Abadi MT Condensed Extra Bold"/>
                <a:cs typeface="Abadi MT Condensed Extra Bold"/>
              </a:rPr>
              <a:t>G</a:t>
            </a:r>
            <a:r>
              <a:rPr lang="en-US" sz="2800" b="1" cap="none" spc="0" dirty="0">
                <a:ln w="12700">
                  <a:solidFill>
                    <a:schemeClr val="bg1"/>
                  </a:solidFill>
                  <a:prstDash val="solid"/>
                </a:ln>
                <a:solidFill>
                  <a:srgbClr val="FFFF00"/>
                </a:solidFill>
                <a:effectLst>
                  <a:outerShdw blurRad="41275" dist="20320" dir="1800000" algn="tl" rotWithShape="0">
                    <a:srgbClr val="000000">
                      <a:alpha val="40000"/>
                    </a:srgbClr>
                  </a:outerShdw>
                </a:effectLst>
                <a:latin typeface="Abadi MT Condensed Extra Bold"/>
                <a:cs typeface="Abadi MT Condensed Extra Bold"/>
              </a:rPr>
              <a:t>N</a:t>
            </a:r>
            <a:r>
              <a:rPr lang="en-US" sz="2800" b="1" cap="none" spc="0" dirty="0">
                <a:ln w="12700">
                  <a:solidFill>
                    <a:schemeClr val="tx1"/>
                  </a:solidFill>
                  <a:prstDash val="solid"/>
                </a:ln>
                <a:solidFill>
                  <a:srgbClr val="2038DD"/>
                </a:solidFill>
                <a:effectLst>
                  <a:outerShdw blurRad="41275" dist="20320" dir="1800000" algn="tl" rotWithShape="0">
                    <a:srgbClr val="000000">
                      <a:alpha val="40000"/>
                    </a:srgbClr>
                  </a:outerShdw>
                </a:effectLst>
                <a:latin typeface="Abadi MT Condensed Extra Bold"/>
                <a:cs typeface="Abadi MT Condensed Extra Bold"/>
              </a:rPr>
              <a:t>C</a:t>
            </a:r>
            <a:r>
              <a:rPr lang="en-US" sz="2800" b="1" cap="none" spc="0" dirty="0">
                <a:ln w="12700">
                  <a:solidFill>
                    <a:schemeClr val="tx1"/>
                  </a:solidFill>
                  <a:prstDash val="solid"/>
                </a:ln>
                <a:solidFill>
                  <a:srgbClr val="0000FF"/>
                </a:solidFill>
                <a:effectLst>
                  <a:outerShdw blurRad="41275" dist="20320" dir="1800000" algn="tl" rotWithShape="0">
                    <a:srgbClr val="000000">
                      <a:alpha val="40000"/>
                    </a:srgbClr>
                  </a:outerShdw>
                </a:effectLst>
                <a:latin typeface="Abadi MT Condensed Extra Bold"/>
                <a:cs typeface="Abadi MT Condensed Extra Bold"/>
              </a:rPr>
              <a:t>G…5’</a:t>
            </a:r>
          </a:p>
        </p:txBody>
      </p:sp>
      <p:sp>
        <p:nvSpPr>
          <p:cNvPr id="21" name="Rectangle 20"/>
          <p:cNvSpPr/>
          <p:nvPr/>
        </p:nvSpPr>
        <p:spPr bwMode="auto">
          <a:xfrm>
            <a:off x="6504860" y="5198887"/>
            <a:ext cx="2328025" cy="875552"/>
          </a:xfrm>
          <a:prstGeom prst="rect">
            <a:avLst/>
          </a:prstGeom>
          <a:solidFill>
            <a:schemeClr val="accent1"/>
          </a:solidFill>
          <a:ln w="9525" cap="flat" cmpd="sng" algn="ctr">
            <a:noFill/>
            <a:prstDash val="solid"/>
            <a:round/>
            <a:headEnd type="none" w="med" len="med"/>
            <a:tailEnd type="stealth" w="med" len="med"/>
          </a:ln>
          <a:effectLst/>
        </p:spPr>
        <p:txBody>
          <a:bodyPr vert="horz" wrap="square" lIns="0" tIns="0" rIns="0" bIns="0" numCol="1" rtlCol="0" anchor="ctr" anchorCtr="0" compatLnSpc="1">
            <a:prstTxWarp prst="textNoShape">
              <a:avLst/>
            </a:prstTxWarp>
          </a:bodyPr>
          <a:lstStyle/>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TGTG</a:t>
            </a:r>
            <a:r>
              <a:rPr lang="en-US" sz="2800" dirty="0">
                <a:solidFill>
                  <a:srgbClr val="E71AFF"/>
                </a:solidFill>
                <a:latin typeface="Courier"/>
                <a:ea typeface="Times New Roman" panose="02020603050405020304" pitchFamily="18" charset="0"/>
                <a:cs typeface="Courier"/>
              </a:rPr>
              <a:t>T</a:t>
            </a:r>
            <a:r>
              <a:rPr lang="en-US" sz="2000" b="0" dirty="0">
                <a:solidFill>
                  <a:schemeClr val="bg2">
                    <a:lumMod val="90000"/>
                    <a:lumOff val="10000"/>
                  </a:schemeClr>
                </a:solidFill>
                <a:latin typeface="Courier"/>
                <a:ea typeface="Times New Roman" panose="02020603050405020304" pitchFamily="18" charset="0"/>
                <a:cs typeface="Courier"/>
              </a:rPr>
              <a:t>TGCCTT</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 </a:t>
            </a:r>
          </a:p>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ACAC</a:t>
            </a:r>
            <a:r>
              <a:rPr lang="en-US" sz="2800" dirty="0">
                <a:solidFill>
                  <a:srgbClr val="E71AFF"/>
                </a:solidFill>
                <a:latin typeface="Courier"/>
                <a:ea typeface="Times New Roman" panose="02020603050405020304" pitchFamily="18" charset="0"/>
                <a:cs typeface="Courier"/>
              </a:rPr>
              <a:t>A</a:t>
            </a:r>
            <a:r>
              <a:rPr lang="en-US" sz="2000" b="0" dirty="0">
                <a:solidFill>
                  <a:schemeClr val="bg2">
                    <a:lumMod val="90000"/>
                    <a:lumOff val="10000"/>
                  </a:schemeClr>
                </a:solidFill>
                <a:latin typeface="Courier"/>
                <a:ea typeface="Times New Roman" panose="02020603050405020304" pitchFamily="18" charset="0"/>
                <a:cs typeface="Courier"/>
              </a:rPr>
              <a:t>ACGGAA</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p>
        </p:txBody>
      </p:sp>
      <p:sp>
        <p:nvSpPr>
          <p:cNvPr id="22" name="Rectangle 21"/>
          <p:cNvSpPr/>
          <p:nvPr/>
        </p:nvSpPr>
        <p:spPr bwMode="auto">
          <a:xfrm>
            <a:off x="345613" y="5210165"/>
            <a:ext cx="3001080" cy="875552"/>
          </a:xfrm>
          <a:prstGeom prst="rect">
            <a:avLst/>
          </a:prstGeom>
          <a:solidFill>
            <a:schemeClr val="accent1"/>
          </a:solidFill>
          <a:ln w="9525" cap="flat" cmpd="sng" algn="ctr">
            <a:noFill/>
            <a:prstDash val="solid"/>
            <a:round/>
            <a:headEnd type="none" w="med" len="med"/>
            <a:tailEnd type="stealth" w="med" len="med"/>
          </a:ln>
          <a:effectLst/>
        </p:spPr>
        <p:txBody>
          <a:bodyPr vert="horz" wrap="square" lIns="0" tIns="0" rIns="0" bIns="0" numCol="1" rtlCol="0" anchor="ctr" anchorCtr="0" compatLnSpc="1">
            <a:prstTxWarp prst="textNoShape">
              <a:avLst/>
            </a:prstTxWarp>
          </a:bodyPr>
          <a:lstStyle/>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TGTG</a:t>
            </a:r>
            <a:r>
              <a:rPr lang="en-US" sz="2800" dirty="0">
                <a:solidFill>
                  <a:srgbClr val="E71AFF"/>
                </a:solidFill>
                <a:latin typeface="Courier"/>
                <a:ea typeface="Times New Roman" panose="02020603050405020304" pitchFamily="18" charset="0"/>
                <a:cs typeface="Courier"/>
              </a:rPr>
              <a:t>C</a:t>
            </a:r>
            <a:r>
              <a:rPr lang="en-US" sz="2000" dirty="0">
                <a:solidFill>
                  <a:srgbClr val="E71AFF"/>
                </a:solidFill>
                <a:latin typeface="Courier"/>
                <a:ea typeface="Times New Roman" panose="02020603050405020304" pitchFamily="18" charset="0"/>
                <a:cs typeface="Courier"/>
              </a:rPr>
              <a:t>   </a:t>
            </a:r>
            <a:r>
              <a:rPr lang="en-US" sz="2000" b="0" dirty="0">
                <a:solidFill>
                  <a:schemeClr val="bg2">
                    <a:lumMod val="90000"/>
                    <a:lumOff val="10000"/>
                  </a:schemeClr>
                </a:solidFill>
                <a:latin typeface="Courier"/>
                <a:ea typeface="Times New Roman" panose="02020603050405020304" pitchFamily="18" charset="0"/>
                <a:cs typeface="Courier"/>
              </a:rPr>
              <a:t>TGCCTT</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p>
          <a:p>
            <a:pPr marL="0" marR="0" fontAlgn="base">
              <a:spcBef>
                <a:spcPts val="0"/>
              </a:spcBef>
              <a:spcAft>
                <a:spcPts val="0"/>
              </a:spcAft>
            </a:pP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r>
              <a:rPr lang="en-US" sz="2000" b="0" dirty="0">
                <a:solidFill>
                  <a:schemeClr val="bg2">
                    <a:lumMod val="90000"/>
                    <a:lumOff val="10000"/>
                  </a:schemeClr>
                </a:solidFill>
                <a:latin typeface="Courier"/>
                <a:ea typeface="Times New Roman" panose="02020603050405020304" pitchFamily="18" charset="0"/>
                <a:cs typeface="Courier"/>
              </a:rPr>
              <a:t>ACAC</a:t>
            </a:r>
            <a:r>
              <a:rPr lang="en-US" sz="2800" dirty="0">
                <a:solidFill>
                  <a:srgbClr val="E71AFF"/>
                </a:solidFill>
                <a:latin typeface="Courier"/>
                <a:ea typeface="Times New Roman" panose="02020603050405020304" pitchFamily="18" charset="0"/>
                <a:cs typeface="Courier"/>
              </a:rPr>
              <a:t>G</a:t>
            </a:r>
            <a:r>
              <a:rPr lang="en-US" sz="2000" b="0" dirty="0">
                <a:solidFill>
                  <a:schemeClr val="bg2">
                    <a:lumMod val="90000"/>
                    <a:lumOff val="10000"/>
                  </a:schemeClr>
                </a:solidFill>
                <a:latin typeface="Courier"/>
                <a:ea typeface="Times New Roman" panose="02020603050405020304" pitchFamily="18" charset="0"/>
                <a:cs typeface="Courier"/>
              </a:rPr>
              <a:t>A   CGGAA</a:t>
            </a:r>
            <a:r>
              <a:rPr lang="en-US" sz="1400" dirty="0">
                <a:solidFill>
                  <a:schemeClr val="bg2">
                    <a:lumMod val="90000"/>
                    <a:lumOff val="10000"/>
                  </a:schemeClr>
                </a:solidFill>
                <a:latin typeface="Calibri" panose="020F0502020204030204" pitchFamily="34" charset="0"/>
                <a:ea typeface="Times New Roman" panose="02020603050405020304" pitchFamily="18" charset="0"/>
                <a:cs typeface="Times New Roman" panose="02020603050405020304" pitchFamily="18" charset="0"/>
              </a:rPr>
              <a:t>…</a:t>
            </a:r>
          </a:p>
        </p:txBody>
      </p:sp>
      <p:sp>
        <p:nvSpPr>
          <p:cNvPr id="3" name="TextBox 2"/>
          <p:cNvSpPr txBox="1"/>
          <p:nvPr/>
        </p:nvSpPr>
        <p:spPr>
          <a:xfrm rot="20096404">
            <a:off x="4706288" y="4675692"/>
            <a:ext cx="627505" cy="492443"/>
          </a:xfrm>
          <a:prstGeom prst="rect">
            <a:avLst/>
          </a:prstGeom>
          <a:noFill/>
        </p:spPr>
        <p:txBody>
          <a:bodyPr wrap="square" tIns="91440" bIns="91440" rtlCol="0">
            <a:spAutoFit/>
          </a:bodyPr>
          <a:lstStyle/>
          <a:p>
            <a:r>
              <a:rPr lang="en-US" sz="2000" dirty="0">
                <a:ln>
                  <a:solidFill>
                    <a:schemeClr val="bg1"/>
                  </a:solidFill>
                </a:ln>
                <a:solidFill>
                  <a:srgbClr val="FFFF00"/>
                </a:solidFill>
                <a:latin typeface="Georgia"/>
                <a:cs typeface="Georgia"/>
              </a:rPr>
              <a:t>RE</a:t>
            </a:r>
          </a:p>
        </p:txBody>
      </p:sp>
      <p:sp>
        <p:nvSpPr>
          <p:cNvPr id="12" name="Rectangle 11"/>
          <p:cNvSpPr/>
          <p:nvPr/>
        </p:nvSpPr>
        <p:spPr bwMode="auto">
          <a:xfrm>
            <a:off x="0" y="6320118"/>
            <a:ext cx="1867574" cy="537882"/>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3" name="Rectangle 12"/>
          <p:cNvSpPr/>
          <p:nvPr/>
        </p:nvSpPr>
        <p:spPr bwMode="auto">
          <a:xfrm>
            <a:off x="1787749" y="5678230"/>
            <a:ext cx="391861" cy="419004"/>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31" name="Rectangle 30"/>
          <p:cNvSpPr/>
          <p:nvPr/>
        </p:nvSpPr>
        <p:spPr bwMode="auto">
          <a:xfrm>
            <a:off x="1575569" y="5208678"/>
            <a:ext cx="383405" cy="505011"/>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7" name="Isosceles Triangle 6"/>
          <p:cNvSpPr/>
          <p:nvPr/>
        </p:nvSpPr>
        <p:spPr bwMode="auto">
          <a:xfrm rot="8811243">
            <a:off x="4061067" y="3431114"/>
            <a:ext cx="164527" cy="158372"/>
          </a:xfrm>
          <a:prstGeom prst="triangle">
            <a:avLst/>
          </a:prstGeom>
          <a:solidFill>
            <a:schemeClr val="accent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25" name="Isosceles Triangle 24"/>
          <p:cNvSpPr/>
          <p:nvPr/>
        </p:nvSpPr>
        <p:spPr bwMode="auto">
          <a:xfrm rot="19504570">
            <a:off x="4691497" y="4100797"/>
            <a:ext cx="164527" cy="158372"/>
          </a:xfrm>
          <a:prstGeom prst="triangle">
            <a:avLst/>
          </a:prstGeom>
          <a:solidFill>
            <a:schemeClr val="accent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1249405" y="3454400"/>
            <a:ext cx="822960" cy="763078"/>
          </a:xfrm>
          <a:prstGeom prst="rect">
            <a:avLst/>
          </a:prstGeom>
          <a:noFill/>
          <a:ln w="19050" cap="flat" cmpd="sng" algn="ctr">
            <a:solidFill>
              <a:schemeClr val="bg2"/>
            </a:solidFill>
            <a:prstDash val="dot"/>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27" name="Rectangle 26"/>
          <p:cNvSpPr/>
          <p:nvPr/>
        </p:nvSpPr>
        <p:spPr bwMode="auto">
          <a:xfrm>
            <a:off x="7254591" y="3414387"/>
            <a:ext cx="822960" cy="763078"/>
          </a:xfrm>
          <a:prstGeom prst="rect">
            <a:avLst/>
          </a:prstGeom>
          <a:noFill/>
          <a:ln w="19050" cap="flat" cmpd="sng" algn="ctr">
            <a:solidFill>
              <a:schemeClr val="bg2"/>
            </a:solidFill>
            <a:prstDash val="dot"/>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570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linds(horizont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5" grpId="0" animBg="1"/>
      <p:bldP spid="44" grpId="0" animBg="1"/>
      <p:bldP spid="2" grpId="0"/>
      <p:bldP spid="21" grpId="0" animBg="1"/>
      <p:bldP spid="22" grpId="0" animBg="1"/>
      <p:bldP spid="3" grpId="0"/>
      <p:bldP spid="7" grpId="0" animBg="1"/>
      <p:bldP spid="25" grpId="0" animBg="1"/>
      <p:bldP spid="8"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84831"/>
            <a:ext cx="9172575" cy="895350"/>
          </a:xfrm>
        </p:spPr>
        <p:txBody>
          <a:bodyPr/>
          <a:lstStyle/>
          <a:p>
            <a:r>
              <a:rPr lang="en-US" dirty="0">
                <a:latin typeface="Segoe UI" panose="020B0502040204020203" pitchFamily="34" charset="0"/>
              </a:rPr>
              <a:t>STEP 4 – DNA Gel Electrophoresis</a:t>
            </a:r>
          </a:p>
        </p:txBody>
      </p:sp>
      <p:sp>
        <p:nvSpPr>
          <p:cNvPr id="42" name="Rectangle 41"/>
          <p:cNvSpPr/>
          <p:nvPr/>
        </p:nvSpPr>
        <p:spPr>
          <a:xfrm>
            <a:off x="432708" y="1230641"/>
            <a:ext cx="3953554" cy="1938992"/>
          </a:xfrm>
          <a:prstGeom prst="rect">
            <a:avLst/>
          </a:prstGeom>
          <a:solidFill>
            <a:schemeClr val="bg1"/>
          </a:solidFill>
        </p:spPr>
        <p:txBody>
          <a:bodyPr wrap="square">
            <a:spAutoFit/>
          </a:bodyPr>
          <a:lstStyle/>
          <a:p>
            <a:pPr marL="114300" lvl="1" algn="l">
              <a:spcBef>
                <a:spcPts val="0"/>
              </a:spcBef>
              <a:spcAft>
                <a:spcPts val="0"/>
              </a:spcAft>
              <a:buClr>
                <a:schemeClr val="accent2"/>
              </a:buClr>
              <a:buSzPct val="100000"/>
            </a:pPr>
            <a:r>
              <a:rPr lang="en-US" sz="2400" b="0" dirty="0">
                <a:latin typeface="Calibri" panose="020F0502020204030204" pitchFamily="34" charset="0"/>
                <a:ea typeface="Segoe UI" pitchFamily="34" charset="0"/>
                <a:cs typeface="Segoe UI" pitchFamily="34" charset="0"/>
              </a:rPr>
              <a:t>What you’ll need:</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Tube with digested PCR product</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DNA ladder</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Gel and gel apparatus</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Pipets</a:t>
            </a:r>
          </a:p>
          <a:p>
            <a:pPr marL="182880" lvl="1" indent="-342900" algn="l">
              <a:spcBef>
                <a:spcPts val="0"/>
              </a:spcBef>
              <a:spcAft>
                <a:spcPts val="0"/>
              </a:spcAft>
              <a:buClr>
                <a:schemeClr val="accent2"/>
              </a:buClr>
              <a:buSzPct val="100000"/>
              <a:buFont typeface="Arial"/>
              <a:buChar char="•"/>
            </a:pPr>
            <a:endParaRPr lang="en-US" sz="1600" b="0" dirty="0">
              <a:latin typeface="Calibri" panose="020F0502020204030204" pitchFamily="34" charset="0"/>
              <a:ea typeface="Segoe UI" pitchFamily="34" charset="0"/>
              <a:cs typeface="Segoe UI" pitchFamily="34" charset="0"/>
            </a:endParaRPr>
          </a:p>
        </p:txBody>
      </p:sp>
      <p:sp>
        <p:nvSpPr>
          <p:cNvPr id="4" name="TextBox 3">
            <a:extLst>
              <a:ext uri="{FF2B5EF4-FFF2-40B4-BE49-F238E27FC236}">
                <a16:creationId xmlns:a16="http://schemas.microsoft.com/office/drawing/2014/main" id="{A51DAD33-B284-574D-AA6F-EED31A75F136}"/>
              </a:ext>
            </a:extLst>
          </p:cNvPr>
          <p:cNvSpPr txBox="1"/>
          <p:nvPr/>
        </p:nvSpPr>
        <p:spPr>
          <a:xfrm>
            <a:off x="428625" y="3388133"/>
            <a:ext cx="8986838" cy="3231654"/>
          </a:xfrm>
          <a:prstGeom prst="rect">
            <a:avLst/>
          </a:prstGeom>
          <a:noFill/>
        </p:spPr>
        <p:txBody>
          <a:bodyPr wrap="square" tIns="91440" bIns="91440" rtlCol="0">
            <a:spAutoFit/>
          </a:bodyPr>
          <a:lstStyle/>
          <a:p>
            <a:pPr algn="l"/>
            <a:r>
              <a:rPr lang="en-US" sz="1800" dirty="0"/>
              <a:t>PROTOCOL</a:t>
            </a:r>
          </a:p>
          <a:p>
            <a:pPr marL="342900" indent="-342900" algn="l">
              <a:buFont typeface="+mj-lt"/>
              <a:buAutoNum type="arabicPeriod"/>
            </a:pPr>
            <a:r>
              <a:rPr lang="en-US" sz="1800" dirty="0"/>
              <a:t>Make sure that gel is completely submerged in buffer</a:t>
            </a:r>
          </a:p>
          <a:p>
            <a:pPr marL="342900" indent="-342900" algn="l">
              <a:buFont typeface="+mj-lt"/>
              <a:buAutoNum type="arabicPeriod"/>
            </a:pPr>
            <a:r>
              <a:rPr lang="en-US" sz="1800" dirty="0"/>
              <a:t>Remove tube from 15 minute digestion and ensure there are no bubbles</a:t>
            </a:r>
          </a:p>
          <a:p>
            <a:pPr marL="342900" indent="-342900" algn="l">
              <a:buFont typeface="+mj-lt"/>
              <a:buAutoNum type="arabicPeriod"/>
            </a:pPr>
            <a:r>
              <a:rPr lang="en-US" sz="1800" dirty="0"/>
              <a:t>Load DNA samples onto the gel  in the following sequence (8 per gel):</a:t>
            </a:r>
          </a:p>
          <a:p>
            <a:pPr marL="742950" lvl="1" indent="-285750" algn="l">
              <a:buFont typeface="Arial" panose="020B0604020202020204" pitchFamily="34" charset="0"/>
              <a:buChar char="•"/>
            </a:pPr>
            <a:r>
              <a:rPr lang="en-US" sz="1800" dirty="0"/>
              <a:t>Lane 1: 10 ul DNA ladder</a:t>
            </a:r>
          </a:p>
          <a:p>
            <a:pPr marL="742950" lvl="1" indent="-285750" algn="l">
              <a:buFont typeface="Arial" panose="020B0604020202020204" pitchFamily="34" charset="0"/>
              <a:buChar char="•"/>
            </a:pPr>
            <a:r>
              <a:rPr lang="en-US" sz="1800" dirty="0"/>
              <a:t>Lane 2: 12 </a:t>
            </a:r>
            <a:r>
              <a:rPr lang="en-US" sz="1800" dirty="0" err="1"/>
              <a:t>ul</a:t>
            </a:r>
            <a:r>
              <a:rPr lang="en-US" sz="1800" dirty="0"/>
              <a:t> student 1 sample</a:t>
            </a:r>
          </a:p>
          <a:p>
            <a:pPr marL="742950" lvl="1" indent="-285750" algn="l">
              <a:buFont typeface="Arial" panose="020B0604020202020204" pitchFamily="34" charset="0"/>
              <a:buChar char="•"/>
            </a:pPr>
            <a:r>
              <a:rPr lang="en-US" sz="1800" dirty="0"/>
              <a:t>Lane 3: 12 </a:t>
            </a:r>
            <a:r>
              <a:rPr lang="en-US" sz="1800" dirty="0" err="1"/>
              <a:t>ul</a:t>
            </a:r>
            <a:r>
              <a:rPr lang="en-US" sz="1800" dirty="0"/>
              <a:t> student 2 sample </a:t>
            </a:r>
            <a:r>
              <a:rPr lang="en-US" sz="1800" dirty="0">
                <a:sym typeface="Wingdings" pitchFamily="2" charset="2"/>
              </a:rPr>
              <a:t></a:t>
            </a:r>
            <a:r>
              <a:rPr lang="en-US" sz="1800" dirty="0"/>
              <a:t> Cont. until Lane 9: 12 </a:t>
            </a:r>
            <a:r>
              <a:rPr lang="en-US" sz="1800" dirty="0" err="1"/>
              <a:t>ul</a:t>
            </a:r>
            <a:r>
              <a:rPr lang="en-US" sz="1800" dirty="0"/>
              <a:t> student sample</a:t>
            </a:r>
          </a:p>
          <a:p>
            <a:pPr marL="342900" indent="-342900" algn="l">
              <a:buFont typeface="+mj-lt"/>
              <a:buAutoNum type="arabicPeriod"/>
            </a:pPr>
            <a:r>
              <a:rPr lang="en-US" sz="1800" dirty="0"/>
              <a:t>Turn on gel, ensure that bubbles have formed</a:t>
            </a:r>
          </a:p>
          <a:p>
            <a:pPr marL="342900" indent="-342900" algn="l">
              <a:buFont typeface="+mj-lt"/>
              <a:buAutoNum type="arabicPeriod"/>
            </a:pPr>
            <a:r>
              <a:rPr lang="en-US" sz="1800" dirty="0"/>
              <a:t>Check progress and take picture of gel </a:t>
            </a:r>
          </a:p>
          <a:p>
            <a:pPr marL="342900" indent="-342900" algn="l">
              <a:buFont typeface="+mj-lt"/>
              <a:buAutoNum type="arabicPeriod"/>
            </a:pPr>
            <a:endParaRPr lang="en-US" sz="1800" dirty="0"/>
          </a:p>
          <a:p>
            <a:pPr marL="342900" indent="-342900" algn="l">
              <a:buFont typeface="+mj-lt"/>
              <a:buAutoNum type="arabicPeriod"/>
            </a:pPr>
            <a:endParaRPr lang="en-US" sz="1800" dirty="0"/>
          </a:p>
        </p:txBody>
      </p:sp>
      <p:pic>
        <p:nvPicPr>
          <p:cNvPr id="3" name="Picture 2">
            <a:extLst>
              <a:ext uri="{FF2B5EF4-FFF2-40B4-BE49-F238E27FC236}">
                <a16:creationId xmlns:a16="http://schemas.microsoft.com/office/drawing/2014/main" id="{685DEE5D-C2C6-BF43-8A58-70BF6AD8DAD4}"/>
              </a:ext>
            </a:extLst>
          </p:cNvPr>
          <p:cNvPicPr>
            <a:picLocks noChangeAspect="1"/>
          </p:cNvPicPr>
          <p:nvPr/>
        </p:nvPicPr>
        <p:blipFill>
          <a:blip r:embed="rId3"/>
          <a:stretch>
            <a:fillRect/>
          </a:stretch>
        </p:blipFill>
        <p:spPr>
          <a:xfrm>
            <a:off x="4629150" y="1121801"/>
            <a:ext cx="2197608" cy="2066015"/>
          </a:xfrm>
          <a:prstGeom prst="rect">
            <a:avLst/>
          </a:prstGeom>
        </p:spPr>
      </p:pic>
      <p:pic>
        <p:nvPicPr>
          <p:cNvPr id="6" name="Picture 5">
            <a:extLst>
              <a:ext uri="{FF2B5EF4-FFF2-40B4-BE49-F238E27FC236}">
                <a16:creationId xmlns:a16="http://schemas.microsoft.com/office/drawing/2014/main" id="{EC61AA8F-0098-7742-93BD-560F19DFC45B}"/>
              </a:ext>
            </a:extLst>
          </p:cNvPr>
          <p:cNvPicPr>
            <a:picLocks noChangeAspect="1"/>
          </p:cNvPicPr>
          <p:nvPr/>
        </p:nvPicPr>
        <p:blipFill rotWithShape="1">
          <a:blip r:embed="rId4"/>
          <a:srcRect l="18796" t="15090" r="3991" b="4901"/>
          <a:stretch/>
        </p:blipFill>
        <p:spPr>
          <a:xfrm>
            <a:off x="6974967" y="829019"/>
            <a:ext cx="2197608" cy="2599981"/>
          </a:xfrm>
          <a:prstGeom prst="rect">
            <a:avLst/>
          </a:prstGeom>
        </p:spPr>
      </p:pic>
    </p:spTree>
    <p:extLst>
      <p:ext uri="{BB962C8B-B14F-4D97-AF65-F5344CB8AC3E}">
        <p14:creationId xmlns:p14="http://schemas.microsoft.com/office/powerpoint/2010/main" val="2206917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0A71-C65A-104F-80FA-8092C3CD60C1}"/>
              </a:ext>
            </a:extLst>
          </p:cNvPr>
          <p:cNvSpPr>
            <a:spLocks noGrp="1"/>
          </p:cNvSpPr>
          <p:nvPr>
            <p:ph type="title"/>
          </p:nvPr>
        </p:nvSpPr>
        <p:spPr/>
        <p:txBody>
          <a:bodyPr/>
          <a:lstStyle/>
          <a:p>
            <a:r>
              <a:rPr lang="en-US" dirty="0"/>
              <a:t>DRAW OUT YOUR EXPECTED RESULTS?</a:t>
            </a:r>
          </a:p>
        </p:txBody>
      </p:sp>
      <p:sp>
        <p:nvSpPr>
          <p:cNvPr id="4" name="Rectangle 3">
            <a:extLst>
              <a:ext uri="{FF2B5EF4-FFF2-40B4-BE49-F238E27FC236}">
                <a16:creationId xmlns:a16="http://schemas.microsoft.com/office/drawing/2014/main" id="{D3B48DBF-FAA9-E745-AD18-E11F0AC3FF65}"/>
              </a:ext>
            </a:extLst>
          </p:cNvPr>
          <p:cNvSpPr/>
          <p:nvPr/>
        </p:nvSpPr>
        <p:spPr bwMode="auto">
          <a:xfrm>
            <a:off x="714375" y="1143000"/>
            <a:ext cx="8143875" cy="5000625"/>
          </a:xfrm>
          <a:prstGeom prst="rect">
            <a:avLst/>
          </a:prstGeom>
          <a:solidFill>
            <a:schemeClr val="tx1"/>
          </a:solidFill>
          <a:ln w="9525" cap="flat" cmpd="sng" algn="ctr">
            <a:solidFill>
              <a:schemeClr val="bg2"/>
            </a:solid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83904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3458-BF3B-FD40-A043-F13BA062A84A}"/>
              </a:ext>
            </a:extLst>
          </p:cNvPr>
          <p:cNvSpPr>
            <a:spLocks noGrp="1"/>
          </p:cNvSpPr>
          <p:nvPr>
            <p:ph type="title"/>
          </p:nvPr>
        </p:nvSpPr>
        <p:spPr/>
        <p:txBody>
          <a:bodyPr/>
          <a:lstStyle/>
          <a:p>
            <a:r>
              <a:rPr lang="en-US" dirty="0"/>
              <a:t>IDEAL RESULTS AND REAL RESULTS</a:t>
            </a:r>
          </a:p>
        </p:txBody>
      </p:sp>
      <p:pic>
        <p:nvPicPr>
          <p:cNvPr id="3" name="Picture 2">
            <a:extLst>
              <a:ext uri="{FF2B5EF4-FFF2-40B4-BE49-F238E27FC236}">
                <a16:creationId xmlns:a16="http://schemas.microsoft.com/office/drawing/2014/main" id="{7844BA4E-6C1E-2247-8560-A58D3992DCDA}"/>
              </a:ext>
            </a:extLst>
          </p:cNvPr>
          <p:cNvPicPr>
            <a:picLocks noChangeAspect="1"/>
          </p:cNvPicPr>
          <p:nvPr/>
        </p:nvPicPr>
        <p:blipFill>
          <a:blip r:embed="rId2"/>
          <a:stretch>
            <a:fillRect/>
          </a:stretch>
        </p:blipFill>
        <p:spPr>
          <a:xfrm>
            <a:off x="5014913" y="1728787"/>
            <a:ext cx="4484687" cy="3878217"/>
          </a:xfrm>
          <a:prstGeom prst="rect">
            <a:avLst/>
          </a:prstGeom>
        </p:spPr>
      </p:pic>
      <p:pic>
        <p:nvPicPr>
          <p:cNvPr id="4" name="Picture 3">
            <a:extLst>
              <a:ext uri="{FF2B5EF4-FFF2-40B4-BE49-F238E27FC236}">
                <a16:creationId xmlns:a16="http://schemas.microsoft.com/office/drawing/2014/main" id="{CA4E963A-C980-1B40-801B-1D314CECA6EE}"/>
              </a:ext>
            </a:extLst>
          </p:cNvPr>
          <p:cNvPicPr>
            <a:picLocks noChangeAspect="1"/>
          </p:cNvPicPr>
          <p:nvPr/>
        </p:nvPicPr>
        <p:blipFill>
          <a:blip r:embed="rId3"/>
          <a:stretch>
            <a:fillRect/>
          </a:stretch>
        </p:blipFill>
        <p:spPr>
          <a:xfrm>
            <a:off x="428625" y="1861730"/>
            <a:ext cx="4185541" cy="3224622"/>
          </a:xfrm>
          <a:prstGeom prst="rect">
            <a:avLst/>
          </a:prstGeom>
        </p:spPr>
      </p:pic>
    </p:spTree>
    <p:extLst>
      <p:ext uri="{BB962C8B-B14F-4D97-AF65-F5344CB8AC3E}">
        <p14:creationId xmlns:p14="http://schemas.microsoft.com/office/powerpoint/2010/main" val="3351414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7F746-E0D2-7B43-9133-184DA8EF063D}"/>
              </a:ext>
            </a:extLst>
          </p:cNvPr>
          <p:cNvPicPr>
            <a:picLocks noChangeAspect="1"/>
          </p:cNvPicPr>
          <p:nvPr/>
        </p:nvPicPr>
        <p:blipFill>
          <a:blip r:embed="rId2"/>
          <a:stretch>
            <a:fillRect/>
          </a:stretch>
        </p:blipFill>
        <p:spPr>
          <a:xfrm>
            <a:off x="399332" y="1289185"/>
            <a:ext cx="3909431" cy="2662823"/>
          </a:xfrm>
          <a:prstGeom prst="rect">
            <a:avLst/>
          </a:prstGeom>
        </p:spPr>
      </p:pic>
      <p:pic>
        <p:nvPicPr>
          <p:cNvPr id="5" name="Picture 4">
            <a:extLst>
              <a:ext uri="{FF2B5EF4-FFF2-40B4-BE49-F238E27FC236}">
                <a16:creationId xmlns:a16="http://schemas.microsoft.com/office/drawing/2014/main" id="{3253D65B-74B4-BD4E-8B19-0E859F6A559A}"/>
              </a:ext>
            </a:extLst>
          </p:cNvPr>
          <p:cNvPicPr>
            <a:picLocks noChangeAspect="1"/>
          </p:cNvPicPr>
          <p:nvPr/>
        </p:nvPicPr>
        <p:blipFill>
          <a:blip r:embed="rId3"/>
          <a:stretch>
            <a:fillRect/>
          </a:stretch>
        </p:blipFill>
        <p:spPr>
          <a:xfrm>
            <a:off x="399332" y="4049701"/>
            <a:ext cx="3909431" cy="2492521"/>
          </a:xfrm>
          <a:prstGeom prst="rect">
            <a:avLst/>
          </a:prstGeom>
        </p:spPr>
      </p:pic>
      <p:pic>
        <p:nvPicPr>
          <p:cNvPr id="6" name="Picture 5">
            <a:extLst>
              <a:ext uri="{FF2B5EF4-FFF2-40B4-BE49-F238E27FC236}">
                <a16:creationId xmlns:a16="http://schemas.microsoft.com/office/drawing/2014/main" id="{92CC2941-A888-F348-9D1D-A6A0B83F6B5B}"/>
              </a:ext>
            </a:extLst>
          </p:cNvPr>
          <p:cNvPicPr>
            <a:picLocks noChangeAspect="1"/>
          </p:cNvPicPr>
          <p:nvPr/>
        </p:nvPicPr>
        <p:blipFill rotWithShape="1">
          <a:blip r:embed="rId4"/>
          <a:srcRect l="9035" t="3719" r="5643" b="88718"/>
          <a:stretch/>
        </p:blipFill>
        <p:spPr>
          <a:xfrm>
            <a:off x="440897" y="868797"/>
            <a:ext cx="3770886" cy="322695"/>
          </a:xfrm>
          <a:prstGeom prst="rect">
            <a:avLst/>
          </a:prstGeom>
        </p:spPr>
      </p:pic>
      <p:pic>
        <p:nvPicPr>
          <p:cNvPr id="7" name="Picture 6">
            <a:extLst>
              <a:ext uri="{FF2B5EF4-FFF2-40B4-BE49-F238E27FC236}">
                <a16:creationId xmlns:a16="http://schemas.microsoft.com/office/drawing/2014/main" id="{675349FA-1408-0B4D-802B-2A09D8216A1D}"/>
              </a:ext>
            </a:extLst>
          </p:cNvPr>
          <p:cNvPicPr>
            <a:picLocks noChangeAspect="1"/>
          </p:cNvPicPr>
          <p:nvPr/>
        </p:nvPicPr>
        <p:blipFill rotWithShape="1">
          <a:blip r:embed="rId4"/>
          <a:srcRect l="10092" t="49324" b="43784"/>
          <a:stretch/>
        </p:blipFill>
        <p:spPr>
          <a:xfrm>
            <a:off x="5389419" y="868796"/>
            <a:ext cx="3332550" cy="322695"/>
          </a:xfrm>
          <a:prstGeom prst="rect">
            <a:avLst/>
          </a:prstGeom>
        </p:spPr>
      </p:pic>
      <p:pic>
        <p:nvPicPr>
          <p:cNvPr id="8" name="Picture 7">
            <a:extLst>
              <a:ext uri="{FF2B5EF4-FFF2-40B4-BE49-F238E27FC236}">
                <a16:creationId xmlns:a16="http://schemas.microsoft.com/office/drawing/2014/main" id="{0AD6DB1B-38C3-5E4C-A2D6-7FB59D52B5AE}"/>
              </a:ext>
            </a:extLst>
          </p:cNvPr>
          <p:cNvPicPr>
            <a:picLocks noChangeAspect="1"/>
          </p:cNvPicPr>
          <p:nvPr/>
        </p:nvPicPr>
        <p:blipFill>
          <a:blip r:embed="rId5"/>
          <a:stretch>
            <a:fillRect/>
          </a:stretch>
        </p:blipFill>
        <p:spPr>
          <a:xfrm>
            <a:off x="5208084" y="4049701"/>
            <a:ext cx="3909431" cy="2383079"/>
          </a:xfrm>
          <a:prstGeom prst="rect">
            <a:avLst/>
          </a:prstGeom>
        </p:spPr>
      </p:pic>
      <p:pic>
        <p:nvPicPr>
          <p:cNvPr id="9" name="Picture 8">
            <a:extLst>
              <a:ext uri="{FF2B5EF4-FFF2-40B4-BE49-F238E27FC236}">
                <a16:creationId xmlns:a16="http://schemas.microsoft.com/office/drawing/2014/main" id="{1C12D308-D88B-D24B-B05F-D3B33156588A}"/>
              </a:ext>
            </a:extLst>
          </p:cNvPr>
          <p:cNvPicPr>
            <a:picLocks noChangeAspect="1"/>
          </p:cNvPicPr>
          <p:nvPr/>
        </p:nvPicPr>
        <p:blipFill>
          <a:blip r:embed="rId6"/>
          <a:stretch>
            <a:fillRect/>
          </a:stretch>
        </p:blipFill>
        <p:spPr>
          <a:xfrm>
            <a:off x="5208085" y="1289185"/>
            <a:ext cx="3909431" cy="2662823"/>
          </a:xfrm>
          <a:prstGeom prst="rect">
            <a:avLst/>
          </a:prstGeom>
        </p:spPr>
      </p:pic>
      <p:sp>
        <p:nvSpPr>
          <p:cNvPr id="10" name="TextBox 9">
            <a:extLst>
              <a:ext uri="{FF2B5EF4-FFF2-40B4-BE49-F238E27FC236}">
                <a16:creationId xmlns:a16="http://schemas.microsoft.com/office/drawing/2014/main" id="{48814CD7-3E70-E64D-BFC9-D7E2CC031D23}"/>
              </a:ext>
            </a:extLst>
          </p:cNvPr>
          <p:cNvSpPr txBox="1"/>
          <p:nvPr/>
        </p:nvSpPr>
        <p:spPr>
          <a:xfrm>
            <a:off x="1334086" y="117443"/>
            <a:ext cx="7168565" cy="615553"/>
          </a:xfrm>
          <a:prstGeom prst="rect">
            <a:avLst/>
          </a:prstGeom>
          <a:noFill/>
        </p:spPr>
        <p:txBody>
          <a:bodyPr wrap="none" tIns="91440" bIns="91440" rtlCol="0">
            <a:spAutoFit/>
          </a:bodyPr>
          <a:lstStyle/>
          <a:p>
            <a:r>
              <a:rPr lang="en-US" sz="2800" b="0" dirty="0"/>
              <a:t>p.3/2 PTC DNA Gel Electrophoresis Results</a:t>
            </a:r>
          </a:p>
        </p:txBody>
      </p:sp>
    </p:spTree>
    <p:extLst>
      <p:ext uri="{BB962C8B-B14F-4D97-AF65-F5344CB8AC3E}">
        <p14:creationId xmlns:p14="http://schemas.microsoft.com/office/powerpoint/2010/main" val="151481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7B168B-0AD6-7C41-9709-AEF8ACC29E17}"/>
              </a:ext>
            </a:extLst>
          </p:cNvPr>
          <p:cNvSpPr txBox="1"/>
          <p:nvPr/>
        </p:nvSpPr>
        <p:spPr>
          <a:xfrm>
            <a:off x="1330174" y="117443"/>
            <a:ext cx="7176388" cy="615553"/>
          </a:xfrm>
          <a:prstGeom prst="rect">
            <a:avLst/>
          </a:prstGeom>
          <a:noFill/>
        </p:spPr>
        <p:txBody>
          <a:bodyPr wrap="none" tIns="91440" bIns="91440" rtlCol="0">
            <a:spAutoFit/>
          </a:bodyPr>
          <a:lstStyle/>
          <a:p>
            <a:r>
              <a:rPr lang="en-US" sz="2800" b="0" dirty="0"/>
              <a:t>p.5/4 PTC DNA Gel Electrophoresis Results</a:t>
            </a:r>
          </a:p>
        </p:txBody>
      </p:sp>
    </p:spTree>
    <p:extLst>
      <p:ext uri="{BB962C8B-B14F-4D97-AF65-F5344CB8AC3E}">
        <p14:creationId xmlns:p14="http://schemas.microsoft.com/office/powerpoint/2010/main" val="500297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8EBE-E7C1-E64C-AC65-4C251BB1B993}"/>
              </a:ext>
            </a:extLst>
          </p:cNvPr>
          <p:cNvSpPr>
            <a:spLocks noGrp="1"/>
          </p:cNvSpPr>
          <p:nvPr>
            <p:ph type="title"/>
          </p:nvPr>
        </p:nvSpPr>
        <p:spPr>
          <a:xfrm>
            <a:off x="414337" y="889001"/>
            <a:ext cx="8740775" cy="895350"/>
          </a:xfrm>
        </p:spPr>
        <p:txBody>
          <a:bodyPr/>
          <a:lstStyle/>
          <a:p>
            <a:pPr algn="ctr"/>
            <a:r>
              <a:rPr lang="en-US" dirty="0"/>
              <a:t>TOMORROW YOU WILL SUBMIT ON-LINE YOUR RESULTS WITH A SHORT EXPLANATION OF WHAT HAPPENED!</a:t>
            </a:r>
          </a:p>
        </p:txBody>
      </p:sp>
    </p:spTree>
    <p:extLst>
      <p:ext uri="{BB962C8B-B14F-4D97-AF65-F5344CB8AC3E}">
        <p14:creationId xmlns:p14="http://schemas.microsoft.com/office/powerpoint/2010/main" val="319712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90435" y="1023353"/>
            <a:ext cx="3247479" cy="4862870"/>
          </a:xfrm>
          <a:prstGeom prst="rect">
            <a:avLst/>
          </a:prstGeom>
          <a:solidFill>
            <a:schemeClr val="bg1"/>
          </a:solidFill>
        </p:spPr>
        <p:txBody>
          <a:bodyPr wrap="square">
            <a:spAutoFit/>
          </a:bodyPr>
          <a:lstStyle/>
          <a:p>
            <a:pPr marL="114300" lvl="1" algn="l">
              <a:spcBef>
                <a:spcPts val="2400"/>
              </a:spcBef>
              <a:spcAft>
                <a:spcPts val="1200"/>
              </a:spcAft>
              <a:buClr>
                <a:schemeClr val="accent2"/>
              </a:buClr>
              <a:buSzPct val="100000"/>
            </a:pPr>
            <a:r>
              <a:rPr lang="en-US" sz="2800" dirty="0">
                <a:effectLst/>
                <a:latin typeface="Estrangelo Edessa" panose="03080600000000000000" pitchFamily="66" charset="0"/>
                <a:ea typeface="Segoe UI" pitchFamily="34" charset="0"/>
                <a:cs typeface="Estrangelo Edessa" panose="03080600000000000000" pitchFamily="66" charset="0"/>
              </a:rPr>
              <a:t>PTC</a:t>
            </a:r>
            <a:r>
              <a:rPr lang="en-US" sz="2800" i="1" dirty="0">
                <a:effectLst/>
                <a:latin typeface="Estrangelo Edessa" panose="03080600000000000000" pitchFamily="66" charset="0"/>
                <a:ea typeface="Segoe UI" pitchFamily="34" charset="0"/>
                <a:cs typeface="Estrangelo Edessa" panose="03080600000000000000" pitchFamily="66" charset="0"/>
              </a:rPr>
              <a:t> </a:t>
            </a:r>
            <a:r>
              <a:rPr lang="en-US" sz="2800" dirty="0">
                <a:effectLst/>
                <a:latin typeface="Estrangelo Edessa" panose="03080600000000000000" pitchFamily="66" charset="0"/>
                <a:ea typeface="Segoe UI" pitchFamily="34" charset="0"/>
                <a:cs typeface="Estrangelo Edessa" panose="03080600000000000000" pitchFamily="66" charset="0"/>
              </a:rPr>
              <a:t>Taster</a:t>
            </a:r>
            <a:r>
              <a:rPr lang="en-US" sz="2800" i="1" dirty="0">
                <a:effectLst/>
                <a:latin typeface="Estrangelo Edessa" panose="03080600000000000000" pitchFamily="66" charset="0"/>
                <a:ea typeface="Segoe UI" pitchFamily="34" charset="0"/>
                <a:cs typeface="Estrangelo Edessa" panose="03080600000000000000" pitchFamily="66" charset="0"/>
              </a:rPr>
              <a:t> </a:t>
            </a:r>
            <a:r>
              <a:rPr lang="en-US" sz="2800" dirty="0">
                <a:effectLst/>
                <a:latin typeface="Estrangelo Edessa" panose="03080600000000000000" pitchFamily="66" charset="0"/>
                <a:ea typeface="Segoe UI" pitchFamily="34" charset="0"/>
                <a:cs typeface="Estrangelo Edessa" panose="03080600000000000000" pitchFamily="66" charset="0"/>
              </a:rPr>
              <a:t>Lab</a:t>
            </a:r>
          </a:p>
          <a:p>
            <a:pPr marL="349250" lvl="1" indent="-234950" algn="l">
              <a:spcBef>
                <a:spcPts val="2400"/>
              </a:spcBef>
              <a:spcAft>
                <a:spcPts val="1200"/>
              </a:spcAft>
              <a:buClr>
                <a:schemeClr val="accent2"/>
              </a:buClr>
              <a:buSzPct val="100000"/>
              <a:buFont typeface="Wingdings" panose="05000000000000000000" pitchFamily="2" charset="2"/>
              <a:buChar char="§"/>
            </a:pPr>
            <a:r>
              <a:rPr lang="en-US" sz="2400" dirty="0">
                <a:effectLst/>
                <a:latin typeface="Estrangelo Edessa" panose="03080600000000000000" pitchFamily="66" charset="0"/>
                <a:ea typeface="Segoe UI" pitchFamily="34" charset="0"/>
                <a:cs typeface="Estrangelo Edessa" panose="03080600000000000000" pitchFamily="66" charset="0"/>
              </a:rPr>
              <a:t>Links genotype and phenotype</a:t>
            </a:r>
          </a:p>
          <a:p>
            <a:pPr marL="349250" lvl="1" indent="-234950" algn="l">
              <a:spcBef>
                <a:spcPts val="2400"/>
              </a:spcBef>
              <a:spcAft>
                <a:spcPts val="1200"/>
              </a:spcAft>
              <a:buClr>
                <a:schemeClr val="accent2"/>
              </a:buClr>
              <a:buSzPct val="100000"/>
              <a:buFont typeface="Wingdings" panose="05000000000000000000" pitchFamily="2" charset="2"/>
              <a:buChar char="§"/>
            </a:pPr>
            <a:r>
              <a:rPr lang="en-US" sz="2400" dirty="0">
                <a:effectLst/>
                <a:latin typeface="Estrangelo Edessa" panose="03080600000000000000" pitchFamily="66" charset="0"/>
                <a:ea typeface="Segoe UI" pitchFamily="34" charset="0"/>
                <a:cs typeface="Estrangelo Edessa" panose="03080600000000000000" pitchFamily="66" charset="0"/>
              </a:rPr>
              <a:t>Molecular physiology and genetics of taste</a:t>
            </a:r>
          </a:p>
          <a:p>
            <a:pPr marL="349250" lvl="1" indent="-234950" algn="l">
              <a:spcBef>
                <a:spcPts val="2400"/>
              </a:spcBef>
              <a:spcAft>
                <a:spcPts val="1200"/>
              </a:spcAft>
              <a:buClr>
                <a:schemeClr val="accent2"/>
              </a:buClr>
              <a:buSzPct val="100000"/>
              <a:buFont typeface="Wingdings" panose="05000000000000000000" pitchFamily="2" charset="2"/>
              <a:buChar char="§"/>
            </a:pPr>
            <a:r>
              <a:rPr lang="en-US" sz="2400" dirty="0">
                <a:effectLst/>
                <a:latin typeface="Estrangelo Edessa" panose="03080600000000000000" pitchFamily="66" charset="0"/>
                <a:ea typeface="Segoe UI" pitchFamily="34" charset="0"/>
                <a:cs typeface="Estrangelo Edessa" panose="03080600000000000000" pitchFamily="66" charset="0"/>
              </a:rPr>
              <a:t>Teaches essential molecular biology techniques</a:t>
            </a:r>
          </a:p>
        </p:txBody>
      </p:sp>
      <p:sp>
        <p:nvSpPr>
          <p:cNvPr id="4" name="Rectangle 3"/>
          <p:cNvSpPr/>
          <p:nvPr/>
        </p:nvSpPr>
        <p:spPr bwMode="auto">
          <a:xfrm>
            <a:off x="0" y="6260353"/>
            <a:ext cx="1942277" cy="597647"/>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9922" y="624045"/>
            <a:ext cx="5622578" cy="5784128"/>
          </a:xfrm>
          <a:prstGeom prst="rect">
            <a:avLst/>
          </a:prstGeom>
        </p:spPr>
      </p:pic>
    </p:spTree>
    <p:extLst>
      <p:ext uri="{BB962C8B-B14F-4D97-AF65-F5344CB8AC3E}">
        <p14:creationId xmlns:p14="http://schemas.microsoft.com/office/powerpoint/2010/main" val="25733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blinds(horizontal)">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checkerboard(across)">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dissolve">
                                      <p:cBhvr>
                                        <p:cTn id="2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96717" y="2997270"/>
            <a:ext cx="1819658" cy="1828800"/>
          </a:xfrm>
          <a:prstGeom prst="rect">
            <a:avLst/>
          </a:prstGeom>
          <a:solidFill>
            <a:schemeClr val="tx1"/>
          </a:solidFill>
          <a:ln w="9525" cap="flat" cmpd="sng" algn="ctr">
            <a:solidFill>
              <a:schemeClr val="bg2"/>
            </a:solid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graphicFrame>
        <p:nvGraphicFramePr>
          <p:cNvPr id="26" name="Object 2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9" imgW="270" imgH="270" progId="TCLayout.ActiveDocument.1">
                  <p:embed/>
                </p:oleObj>
              </mc:Choice>
              <mc:Fallback>
                <p:oleObj name="think-cell Slide" r:id="rId9" imgW="270" imgH="270" progId="TCLayout.ActiveDocument.1">
                  <p:embed/>
                  <p:pic>
                    <p:nvPicPr>
                      <p:cNvPr id="26" name="Object 25"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itle 1"/>
          <p:cNvSpPr>
            <a:spLocks noGrp="1"/>
          </p:cNvSpPr>
          <p:nvPr>
            <p:ph type="title"/>
          </p:nvPr>
        </p:nvSpPr>
        <p:spPr>
          <a:xfrm>
            <a:off x="442736" y="130197"/>
            <a:ext cx="8740775" cy="895350"/>
          </a:xfrm>
        </p:spPr>
        <p:txBody>
          <a:bodyPr/>
          <a:lstStyle/>
          <a:p>
            <a:pPr algn="ctr"/>
            <a:r>
              <a:rPr lang="en-US" sz="3600" b="1" dirty="0">
                <a:effectLst>
                  <a:outerShdw blurRad="50800" dist="38100" dir="2700000" algn="tl" rotWithShape="0">
                    <a:schemeClr val="accent3">
                      <a:alpha val="43000"/>
                    </a:schemeClr>
                  </a:outerShdw>
                </a:effectLst>
              </a:rPr>
              <a:t>The</a:t>
            </a:r>
            <a:r>
              <a:rPr lang="en-US" sz="3600" b="1" dirty="0">
                <a:effectLst/>
              </a:rPr>
              <a:t> </a:t>
            </a:r>
            <a:r>
              <a:rPr lang="en-US" sz="3600" b="1" dirty="0">
                <a:effectLst>
                  <a:outerShdw blurRad="50800" dist="38100" dir="2700000" algn="tl" rotWithShape="0">
                    <a:schemeClr val="accent3">
                      <a:alpha val="43000"/>
                    </a:schemeClr>
                  </a:outerShdw>
                </a:effectLst>
              </a:rPr>
              <a:t>PTC lab </a:t>
            </a:r>
            <a:r>
              <a:rPr lang="en-US" sz="3600" b="1" dirty="0">
                <a:effectLst>
                  <a:outerShdw blurRad="50800" dist="38100" dir="2700000" algn="tl" rotWithShape="0">
                    <a:schemeClr val="tx1">
                      <a:alpha val="43000"/>
                    </a:schemeClr>
                  </a:outerShdw>
                </a:effectLst>
              </a:rPr>
              <a:t>packs a punch</a:t>
            </a:r>
          </a:p>
        </p:txBody>
      </p:sp>
      <p:sp>
        <p:nvSpPr>
          <p:cNvPr id="16" name="AutoShape 22"/>
          <p:cNvSpPr>
            <a:spLocks noChangeArrowheads="1"/>
          </p:cNvSpPr>
          <p:nvPr>
            <p:custDataLst>
              <p:tags r:id="rId3"/>
            </p:custDataLst>
          </p:nvPr>
        </p:nvSpPr>
        <p:spPr bwMode="auto">
          <a:xfrm>
            <a:off x="424157" y="2026107"/>
            <a:ext cx="2377440" cy="786098"/>
          </a:xfrm>
          <a:prstGeom prst="homePlate">
            <a:avLst>
              <a:gd name="adj" fmla="val 29660"/>
            </a:avLst>
          </a:prstGeom>
          <a:solidFill>
            <a:srgbClr val="2913AD"/>
          </a:solidFill>
          <a:ln w="28575" algn="ctr">
            <a:solidFill>
              <a:schemeClr val="bg1"/>
            </a:solidFill>
            <a:miter lim="800000"/>
            <a:headEnd/>
            <a:tailEnd/>
          </a:ln>
        </p:spPr>
        <p:txBody>
          <a:bodyPr lIns="182880" tIns="91440" bIns="91440" anchor="ct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r>
              <a:rPr lang="en-US" sz="1800" dirty="0">
                <a:latin typeface="Segoe UI" panose="020B0502040204020203" pitchFamily="34" charset="0"/>
                <a:ea typeface="Segoe UI" panose="020B0502040204020203" pitchFamily="34" charset="0"/>
                <a:cs typeface="Segoe UI" panose="020B0502040204020203" pitchFamily="34" charset="0"/>
              </a:rPr>
              <a:t>DNA extraction</a:t>
            </a:r>
          </a:p>
        </p:txBody>
      </p:sp>
      <p:sp>
        <p:nvSpPr>
          <p:cNvPr id="17" name="AutoShape 23"/>
          <p:cNvSpPr>
            <a:spLocks noChangeArrowheads="1"/>
          </p:cNvSpPr>
          <p:nvPr>
            <p:custDataLst>
              <p:tags r:id="rId4"/>
            </p:custDataLst>
          </p:nvPr>
        </p:nvSpPr>
        <p:spPr bwMode="auto">
          <a:xfrm>
            <a:off x="6763919" y="2026107"/>
            <a:ext cx="2377440" cy="786098"/>
          </a:xfrm>
          <a:prstGeom prst="chevron">
            <a:avLst>
              <a:gd name="adj" fmla="val 30002"/>
            </a:avLst>
          </a:prstGeom>
          <a:solidFill>
            <a:srgbClr val="2913AD"/>
          </a:solidFill>
          <a:ln w="28575" algn="ctr">
            <a:solidFill>
              <a:schemeClr val="bg1"/>
            </a:solidFill>
            <a:miter lim="800000"/>
            <a:headEnd/>
            <a:tailEnd/>
          </a:ln>
        </p:spPr>
        <p:txBody>
          <a:bodyPr lIns="182880" tIns="91440" rIns="0" bIns="91440" anchor="ct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r>
              <a:rPr lang="en-US" sz="1800" dirty="0">
                <a:latin typeface="Segoe UI" panose="020B0502040204020203" pitchFamily="34" charset="0"/>
                <a:ea typeface="Segoe UI" panose="020B0502040204020203" pitchFamily="34" charset="0"/>
                <a:cs typeface="Segoe UI" panose="020B0502040204020203" pitchFamily="34" charset="0"/>
              </a:rPr>
              <a:t>Gel electrophoresis</a:t>
            </a:r>
          </a:p>
        </p:txBody>
      </p:sp>
      <p:sp>
        <p:nvSpPr>
          <p:cNvPr id="18" name="AutoShape 25"/>
          <p:cNvSpPr>
            <a:spLocks noChangeArrowheads="1"/>
          </p:cNvSpPr>
          <p:nvPr>
            <p:custDataLst>
              <p:tags r:id="rId5"/>
            </p:custDataLst>
          </p:nvPr>
        </p:nvSpPr>
        <p:spPr bwMode="auto">
          <a:xfrm>
            <a:off x="2541827" y="2026107"/>
            <a:ext cx="2377440" cy="786098"/>
          </a:xfrm>
          <a:prstGeom prst="chevron">
            <a:avLst>
              <a:gd name="adj" fmla="val 29974"/>
            </a:avLst>
          </a:prstGeom>
          <a:solidFill>
            <a:srgbClr val="2913AD"/>
          </a:solidFill>
          <a:ln w="28575" algn="ctr">
            <a:solidFill>
              <a:schemeClr val="bg1"/>
            </a:solidFill>
            <a:miter lim="800000"/>
            <a:headEnd/>
            <a:tailEnd/>
          </a:ln>
        </p:spPr>
        <p:txBody>
          <a:bodyPr lIns="182880" tIns="91440" bIns="91440" anchor="ct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r>
              <a:rPr lang="en-US" sz="1800" dirty="0">
                <a:latin typeface="Segoe UI" panose="020B0502040204020203" pitchFamily="34" charset="0"/>
                <a:ea typeface="Segoe UI" panose="020B0502040204020203" pitchFamily="34" charset="0"/>
                <a:cs typeface="Segoe UI" panose="020B0502040204020203" pitchFamily="34" charset="0"/>
              </a:rPr>
              <a:t>PCR</a:t>
            </a:r>
          </a:p>
        </p:txBody>
      </p:sp>
      <p:sp>
        <p:nvSpPr>
          <p:cNvPr id="19" name="AutoShape 32"/>
          <p:cNvSpPr>
            <a:spLocks noChangeArrowheads="1"/>
          </p:cNvSpPr>
          <p:nvPr>
            <p:custDataLst>
              <p:tags r:id="rId6"/>
            </p:custDataLst>
          </p:nvPr>
        </p:nvSpPr>
        <p:spPr bwMode="auto">
          <a:xfrm>
            <a:off x="4652873" y="2026107"/>
            <a:ext cx="2377440" cy="786098"/>
          </a:xfrm>
          <a:prstGeom prst="chevron">
            <a:avLst>
              <a:gd name="adj" fmla="val 29974"/>
            </a:avLst>
          </a:prstGeom>
          <a:solidFill>
            <a:srgbClr val="2913AD"/>
          </a:solidFill>
          <a:ln w="28575" algn="ctr">
            <a:solidFill>
              <a:schemeClr val="bg1"/>
            </a:solidFill>
            <a:miter lim="800000"/>
            <a:headEnd/>
            <a:tailEnd/>
          </a:ln>
        </p:spPr>
        <p:txBody>
          <a:bodyPr lIns="182880" tIns="91440" rIns="0" bIns="91440" anchor="ct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r>
              <a:rPr lang="en-US" sz="1800" dirty="0">
                <a:latin typeface="Segoe UI" panose="020B0502040204020203" pitchFamily="34" charset="0"/>
                <a:ea typeface="Segoe UI" panose="020B0502040204020203" pitchFamily="34" charset="0"/>
                <a:cs typeface="Segoe UI" panose="020B0502040204020203" pitchFamily="34" charset="0"/>
              </a:rPr>
              <a:t>Restriction digest</a:t>
            </a: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1320" y="2997270"/>
            <a:ext cx="1729648" cy="1828800"/>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50628" y="2997790"/>
            <a:ext cx="1828800" cy="1828800"/>
          </a:xfrm>
          <a:prstGeom prst="rect">
            <a:avLst/>
          </a:prstGeom>
        </p:spPr>
      </p:pic>
      <p:pic>
        <p:nvPicPr>
          <p:cNvPr id="2330626" name="Picture 2" descr="http://2.bp.blogspot.com/-mNnncu9m5C0/UxNJXZ-JyzI/AAAAAAAABik/OaLTS8YDLNQ/s1600/restrictionEnzymes.gif"/>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20441"/>
          <a:stretch/>
        </p:blipFill>
        <p:spPr bwMode="auto">
          <a:xfrm>
            <a:off x="5114260" y="3038152"/>
            <a:ext cx="1102618" cy="1039436"/>
          </a:xfrm>
          <a:prstGeom prst="rect">
            <a:avLst/>
          </a:prstGeom>
          <a:noFill/>
          <a:extLst>
            <a:ext uri="{909E8E84-426E-40dd-AFC4-6F175D3DCCD1}">
              <a14:hiddenFill xmlns:a14="http://schemas.microsoft.com/office/drawing/2010/main" xmlns="">
                <a:solidFill>
                  <a:srgbClr val="FFFFFF"/>
                </a:solidFill>
              </a14:hiddenFill>
            </a:ext>
          </a:extLst>
        </p:spPr>
      </p:pic>
      <p:pic>
        <p:nvPicPr>
          <p:cNvPr id="2330628" name="Picture 4" descr="http://upload.wikimedia.org/wikipedia/commons/thumb/7/78/EcoRI_restriction_enzyme_recognition_site.svg/800px-EcoRI_restriction_enzyme_recognition_site.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56430" y="3956304"/>
            <a:ext cx="1523078" cy="6092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Content Placeholder 2"/>
          <p:cNvSpPr txBox="1">
            <a:spLocks/>
          </p:cNvSpPr>
          <p:nvPr/>
        </p:nvSpPr>
        <p:spPr bwMode="gray">
          <a:xfrm>
            <a:off x="388270" y="1088237"/>
            <a:ext cx="8739989" cy="1018315"/>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algn="ctr"/>
            <a:endParaRPr lang="en-US" altLang="en-US" sz="1800" kern="0" dirty="0">
              <a:ea typeface="ＭＳ Ｐゴシック" panose="020B0600070205080204" pitchFamily="34" charset="-128"/>
            </a:endParaRPr>
          </a:p>
          <a:p>
            <a:pPr algn="ctr"/>
            <a:r>
              <a:rPr lang="en-US" altLang="en-US" sz="1800" kern="0" dirty="0">
                <a:ea typeface="ＭＳ Ｐゴシック" panose="020B0600070205080204" pitchFamily="34" charset="-128"/>
              </a:rPr>
              <a:t>Students use essential molecular biology techniques to determine genotype</a:t>
            </a:r>
          </a:p>
        </p:txBody>
      </p:sp>
      <p:cxnSp>
        <p:nvCxnSpPr>
          <p:cNvPr id="6" name="Straight Connector 5"/>
          <p:cNvCxnSpPr/>
          <p:nvPr/>
        </p:nvCxnSpPr>
        <p:spPr bwMode="auto">
          <a:xfrm>
            <a:off x="634984" y="5032533"/>
            <a:ext cx="3944515" cy="3079"/>
          </a:xfrm>
          <a:prstGeom prst="line">
            <a:avLst/>
          </a:prstGeom>
          <a:solidFill>
            <a:schemeClr val="accent1"/>
          </a:solidFill>
          <a:ln w="9525" cap="flat" cmpd="sng" algn="ctr">
            <a:solidFill>
              <a:srgbClr val="FFFFFF"/>
            </a:solidFill>
            <a:prstDash val="solid"/>
            <a:round/>
            <a:headEnd type="none" w="med" len="med"/>
            <a:tailEnd type="none" w="med" len="med"/>
          </a:ln>
          <a:effectLst/>
        </p:spPr>
      </p:cxnSp>
      <p:cxnSp>
        <p:nvCxnSpPr>
          <p:cNvPr id="21" name="Straight Connector 20"/>
          <p:cNvCxnSpPr/>
          <p:nvPr/>
        </p:nvCxnSpPr>
        <p:spPr bwMode="auto">
          <a:xfrm flipV="1">
            <a:off x="4914149" y="5028803"/>
            <a:ext cx="4023534" cy="3273"/>
          </a:xfrm>
          <a:prstGeom prst="line">
            <a:avLst/>
          </a:prstGeom>
          <a:solidFill>
            <a:schemeClr val="accent1"/>
          </a:solidFill>
          <a:ln w="9525" cap="flat" cmpd="sng" algn="ctr">
            <a:solidFill>
              <a:srgbClr val="FFFFFF"/>
            </a:solidFill>
            <a:prstDash val="solid"/>
            <a:round/>
            <a:headEnd type="none" w="med" len="med"/>
            <a:tailEnd type="none" w="med" len="med"/>
          </a:ln>
          <a:effectLst/>
        </p:spPr>
      </p:cxnSp>
      <p:sp>
        <p:nvSpPr>
          <p:cNvPr id="22" name="Content Placeholder 2"/>
          <p:cNvSpPr txBox="1">
            <a:spLocks/>
          </p:cNvSpPr>
          <p:nvPr/>
        </p:nvSpPr>
        <p:spPr bwMode="gray">
          <a:xfrm>
            <a:off x="1942360" y="4813326"/>
            <a:ext cx="1792306" cy="1018315"/>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marL="285750" indent="-285750">
              <a:buFont typeface="Arial" panose="020B0604020202020204" pitchFamily="34" charset="0"/>
              <a:buChar char="•"/>
            </a:pPr>
            <a:endParaRPr lang="en-US" altLang="en-US" sz="1800" kern="0" dirty="0">
              <a:ea typeface="ＭＳ Ｐゴシック" panose="020B0600070205080204" pitchFamily="34" charset="-128"/>
            </a:endParaRPr>
          </a:p>
          <a:p>
            <a:r>
              <a:rPr lang="en-US" altLang="en-US" sz="1800" kern="0" dirty="0">
                <a:ea typeface="ＭＳ Ｐゴシック" panose="020B0600070205080204" pitchFamily="34" charset="-128"/>
              </a:rPr>
              <a:t>First class 												</a:t>
            </a:r>
          </a:p>
        </p:txBody>
      </p:sp>
      <p:sp>
        <p:nvSpPr>
          <p:cNvPr id="23" name="Content Placeholder 2"/>
          <p:cNvSpPr txBox="1">
            <a:spLocks/>
          </p:cNvSpPr>
          <p:nvPr/>
        </p:nvSpPr>
        <p:spPr bwMode="gray">
          <a:xfrm>
            <a:off x="6255092" y="4784646"/>
            <a:ext cx="2204337" cy="1018315"/>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lvl1pPr algn="l" rtl="0" eaLnBrk="1" fontAlgn="base" hangingPunct="1">
              <a:spcBef>
                <a:spcPct val="0"/>
              </a:spcBef>
              <a:spcAft>
                <a:spcPct val="0"/>
              </a:spcAft>
              <a:buClr>
                <a:schemeClr val="tx2"/>
              </a:buClr>
              <a:defRPr sz="1600" b="1">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285750" indent="-171450" algn="l" rtl="0" eaLnBrk="1" fontAlgn="base" hangingPunct="1">
              <a:spcBef>
                <a:spcPct val="0"/>
              </a:spcBef>
              <a:spcAft>
                <a:spcPct val="0"/>
              </a:spcAft>
              <a:buClr>
                <a:schemeClr val="tx2"/>
              </a:buClr>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57150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57250" indent="-17145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rtl="0" eaLnBrk="1" fontAlgn="base" hangingPunct="1">
              <a:spcBef>
                <a:spcPct val="0"/>
              </a:spcBef>
              <a:spcAft>
                <a:spcPct val="0"/>
              </a:spcAft>
              <a:buClr>
                <a:schemeClr val="tx2"/>
              </a:buClr>
              <a:buFont typeface="Arial" charset="0"/>
              <a:buChar char="–"/>
              <a:defRPr sz="16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6pPr>
            <a:lvl7pPr marL="29718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7pPr>
            <a:lvl8pPr marL="34290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8pPr>
            <a:lvl9pPr marL="3886200" indent="-228600" algn="l" rtl="0" eaLnBrk="1" fontAlgn="base" hangingPunct="1">
              <a:spcBef>
                <a:spcPct val="0"/>
              </a:spcBef>
              <a:spcAft>
                <a:spcPct val="0"/>
              </a:spcAft>
              <a:buClr>
                <a:schemeClr val="tx2"/>
              </a:buClr>
              <a:buFont typeface="Arial" charset="0"/>
              <a:buChar char="–"/>
              <a:defRPr sz="1600">
                <a:solidFill>
                  <a:schemeClr val="tx1"/>
                </a:solidFill>
                <a:latin typeface="+mn-lt"/>
                <a:cs typeface="+mn-cs"/>
              </a:defRPr>
            </a:lvl9pPr>
          </a:lstStyle>
          <a:p>
            <a:pPr marL="285750" indent="-285750">
              <a:buFont typeface="Arial" panose="020B0604020202020204" pitchFamily="34" charset="0"/>
              <a:buChar char="•"/>
            </a:pPr>
            <a:endParaRPr lang="en-US" altLang="en-US" sz="1800" kern="0" dirty="0">
              <a:ea typeface="ＭＳ Ｐゴシック" panose="020B0600070205080204" pitchFamily="34" charset="-128"/>
            </a:endParaRPr>
          </a:p>
          <a:p>
            <a:r>
              <a:rPr lang="en-US" altLang="en-US" sz="1800" kern="0" dirty="0">
                <a:ea typeface="ＭＳ Ｐゴシック" panose="020B0600070205080204" pitchFamily="34" charset="-128"/>
              </a:rPr>
              <a:t>Second class 												</a:t>
            </a:r>
          </a:p>
        </p:txBody>
      </p:sp>
      <p:grpSp>
        <p:nvGrpSpPr>
          <p:cNvPr id="24" name="Group 23"/>
          <p:cNvGrpSpPr/>
          <p:nvPr/>
        </p:nvGrpSpPr>
        <p:grpSpPr>
          <a:xfrm>
            <a:off x="7076339" y="3023122"/>
            <a:ext cx="1828800" cy="1806270"/>
            <a:chOff x="7076339" y="3023122"/>
            <a:chExt cx="1828800" cy="1806270"/>
          </a:xfrm>
        </p:grpSpPr>
        <p:pic>
          <p:nvPicPr>
            <p:cNvPr id="25" name="Picture 24"/>
            <p:cNvPicPr>
              <a:picLocks noChangeAspect="1"/>
            </p:cNvPicPr>
            <p:nvPr/>
          </p:nvPicPr>
          <p:blipFill rotWithShape="1">
            <a:blip r:embed="rId15" cstate="print">
              <a:extLst>
                <a:ext uri="{28A0092B-C50C-407E-A947-70E740481C1C}">
                  <a14:useLocalDpi xmlns:a14="http://schemas.microsoft.com/office/drawing/2010/main" val="0"/>
                </a:ext>
              </a:extLst>
            </a:blip>
            <a:srcRect b="-3094"/>
            <a:stretch/>
          </p:blipFill>
          <p:spPr>
            <a:xfrm>
              <a:off x="7076339" y="3023122"/>
              <a:ext cx="1828800" cy="1806270"/>
            </a:xfrm>
            <a:prstGeom prst="rect">
              <a:avLst/>
            </a:prstGeom>
          </p:spPr>
        </p:pic>
        <p:sp>
          <p:nvSpPr>
            <p:cNvPr id="28" name="Right Triangle 27"/>
            <p:cNvSpPr/>
            <p:nvPr/>
          </p:nvSpPr>
          <p:spPr bwMode="auto">
            <a:xfrm flipH="1">
              <a:off x="8043442" y="3267763"/>
              <a:ext cx="853294" cy="1455278"/>
            </a:xfrm>
            <a:prstGeom prst="rtTriangle">
              <a:avLst/>
            </a:prstGeom>
            <a:solidFill>
              <a:schemeClr val="tx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rgbClr val="000000"/>
                </a:solidFill>
                <a:effectLst/>
                <a:latin typeface="Arial" charset="0"/>
              </a:endParaRPr>
            </a:p>
          </p:txBody>
        </p:sp>
      </p:grpSp>
      <p:sp>
        <p:nvSpPr>
          <p:cNvPr id="29" name="Rectangle 28"/>
          <p:cNvSpPr/>
          <p:nvPr/>
        </p:nvSpPr>
        <p:spPr bwMode="auto">
          <a:xfrm>
            <a:off x="0" y="6260353"/>
            <a:ext cx="1942277" cy="597647"/>
          </a:xfrm>
          <a:prstGeom prst="rect">
            <a:avLst/>
          </a:prstGeom>
          <a:solidFill>
            <a:schemeClr val="bg1"/>
          </a:solidFill>
          <a:ln w="9525" cap="flat" cmpd="sng" algn="ctr">
            <a:no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5467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306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306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22" grpId="0" build="p"/>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84831"/>
            <a:ext cx="9172575" cy="895350"/>
          </a:xfrm>
        </p:spPr>
        <p:txBody>
          <a:bodyPr/>
          <a:lstStyle/>
          <a:p>
            <a:r>
              <a:rPr lang="en-US" dirty="0">
                <a:latin typeface="Segoe UI" panose="020B0502040204020203" pitchFamily="34" charset="0"/>
              </a:rPr>
              <a:t>STEP 1 – DNA EXTRACTION</a:t>
            </a:r>
          </a:p>
        </p:txBody>
      </p:sp>
      <p:sp>
        <p:nvSpPr>
          <p:cNvPr id="42" name="Rectangle 41"/>
          <p:cNvSpPr/>
          <p:nvPr/>
        </p:nvSpPr>
        <p:spPr>
          <a:xfrm>
            <a:off x="4114800" y="910138"/>
            <a:ext cx="5486400" cy="3170099"/>
          </a:xfrm>
          <a:prstGeom prst="rect">
            <a:avLst/>
          </a:prstGeom>
          <a:solidFill>
            <a:schemeClr val="bg1"/>
          </a:solidFill>
        </p:spPr>
        <p:txBody>
          <a:bodyPr wrap="square">
            <a:spAutoFit/>
          </a:bodyPr>
          <a:lstStyle/>
          <a:p>
            <a:pPr marL="114300" lvl="1" algn="l">
              <a:spcBef>
                <a:spcPts val="0"/>
              </a:spcBef>
              <a:spcAft>
                <a:spcPts val="0"/>
              </a:spcAft>
              <a:buClr>
                <a:schemeClr val="accent2"/>
              </a:buClr>
              <a:buSzPct val="100000"/>
            </a:pPr>
            <a:r>
              <a:rPr lang="en-US" sz="2400" b="0" dirty="0">
                <a:latin typeface="Calibri" panose="020F0502020204030204" pitchFamily="34" charset="0"/>
                <a:ea typeface="Segoe UI" pitchFamily="34" charset="0"/>
                <a:cs typeface="Segoe UI" pitchFamily="34" charset="0"/>
              </a:rPr>
              <a:t>What you’ll need:</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Team of 4</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Ice bucket</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Thin sharpie</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Tube with 50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 X-tract DNA Extraction Buffer</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Toothpicks</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PCR machine + computer </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PCR tube rack</a:t>
            </a:r>
          </a:p>
          <a:p>
            <a:pPr marL="182880" lvl="1" indent="-342900" algn="l">
              <a:spcBef>
                <a:spcPts val="0"/>
              </a:spcBef>
              <a:spcAft>
                <a:spcPts val="0"/>
              </a:spcAft>
              <a:buClr>
                <a:schemeClr val="accent2"/>
              </a:buClr>
              <a:buSzPct val="100000"/>
              <a:buFont typeface="Arial"/>
              <a:buChar char="•"/>
            </a:pPr>
            <a:endParaRPr lang="en-US" sz="2000" b="0" dirty="0">
              <a:latin typeface="Calibri" panose="020F0502020204030204" pitchFamily="34" charset="0"/>
              <a:ea typeface="Segoe UI" pitchFamily="34" charset="0"/>
              <a:cs typeface="Segoe UI" pitchFamily="34" charset="0"/>
            </a:endParaRPr>
          </a:p>
          <a:p>
            <a:pPr marL="182880" lvl="1" indent="-342900" algn="l">
              <a:spcBef>
                <a:spcPts val="0"/>
              </a:spcBef>
              <a:spcAft>
                <a:spcPts val="0"/>
              </a:spcAft>
              <a:buClr>
                <a:schemeClr val="accent2"/>
              </a:buClr>
              <a:buSzPct val="100000"/>
              <a:buFont typeface="Arial"/>
              <a:buChar char="•"/>
            </a:pPr>
            <a:endParaRPr lang="en-US" sz="1600" b="0" dirty="0">
              <a:latin typeface="Calibri" panose="020F0502020204030204" pitchFamily="34"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F34C3908-FBD5-C648-86B5-BB4FBB394E66}"/>
              </a:ext>
            </a:extLst>
          </p:cNvPr>
          <p:cNvPicPr>
            <a:picLocks noChangeAspect="1"/>
          </p:cNvPicPr>
          <p:nvPr/>
        </p:nvPicPr>
        <p:blipFill>
          <a:blip r:embed="rId2"/>
          <a:stretch>
            <a:fillRect/>
          </a:stretch>
        </p:blipFill>
        <p:spPr>
          <a:xfrm>
            <a:off x="1196069" y="910138"/>
            <a:ext cx="2641146" cy="2717701"/>
          </a:xfrm>
          <a:prstGeom prst="rect">
            <a:avLst/>
          </a:prstGeom>
        </p:spPr>
      </p:pic>
      <p:sp>
        <p:nvSpPr>
          <p:cNvPr id="4" name="TextBox 3">
            <a:extLst>
              <a:ext uri="{FF2B5EF4-FFF2-40B4-BE49-F238E27FC236}">
                <a16:creationId xmlns:a16="http://schemas.microsoft.com/office/drawing/2014/main" id="{A51DAD33-B284-574D-AA6F-EED31A75F136}"/>
              </a:ext>
            </a:extLst>
          </p:cNvPr>
          <p:cNvSpPr txBox="1"/>
          <p:nvPr/>
        </p:nvSpPr>
        <p:spPr>
          <a:xfrm>
            <a:off x="428625" y="3860432"/>
            <a:ext cx="8862332" cy="2677656"/>
          </a:xfrm>
          <a:prstGeom prst="rect">
            <a:avLst/>
          </a:prstGeom>
          <a:noFill/>
        </p:spPr>
        <p:txBody>
          <a:bodyPr wrap="square" tIns="91440" bIns="91440" rtlCol="0">
            <a:spAutoFit/>
          </a:bodyPr>
          <a:lstStyle/>
          <a:p>
            <a:pPr algn="l"/>
            <a:r>
              <a:rPr lang="en-US" sz="1800" dirty="0"/>
              <a:t>PROTOCOL</a:t>
            </a:r>
          </a:p>
          <a:p>
            <a:pPr marL="342900" indent="-342900" algn="l">
              <a:buFont typeface="+mj-lt"/>
              <a:buAutoNum type="arabicPeriod"/>
            </a:pPr>
            <a:r>
              <a:rPr lang="en-US" sz="1800" dirty="0"/>
              <a:t>Label tube ON THE SIDE with initials (bold and clear)</a:t>
            </a:r>
          </a:p>
          <a:p>
            <a:pPr marL="342900" indent="-342900" algn="l">
              <a:buFont typeface="+mj-lt"/>
              <a:buAutoNum type="arabicPeriod"/>
            </a:pPr>
            <a:r>
              <a:rPr lang="en-US" sz="1800" dirty="0"/>
              <a:t>Make sure your 50 </a:t>
            </a:r>
            <a:r>
              <a:rPr lang="en-US" sz="1800" dirty="0" err="1"/>
              <a:t>ul</a:t>
            </a:r>
            <a:r>
              <a:rPr lang="en-US" sz="1800" dirty="0"/>
              <a:t> tube of extraction buffer is thawed</a:t>
            </a:r>
          </a:p>
          <a:p>
            <a:pPr marL="342900" indent="-342900" algn="l">
              <a:buFont typeface="+mj-lt"/>
              <a:buAutoNum type="arabicPeriod"/>
            </a:pPr>
            <a:r>
              <a:rPr lang="en-US" sz="1800" dirty="0"/>
              <a:t>Scrape inside of your cheek 5-6 times</a:t>
            </a:r>
          </a:p>
          <a:p>
            <a:pPr marL="342900" indent="-342900" algn="l">
              <a:buFont typeface="+mj-lt"/>
              <a:buAutoNum type="arabicPeriod"/>
            </a:pPr>
            <a:r>
              <a:rPr lang="en-US" sz="1800" dirty="0"/>
              <a:t>Dip it into extraction buffer tube, swirl it around to release cells, close lid</a:t>
            </a:r>
          </a:p>
          <a:p>
            <a:pPr marL="342900" indent="-342900" algn="l">
              <a:buFont typeface="+mj-lt"/>
              <a:buAutoNum type="arabicPeriod"/>
            </a:pPr>
            <a:r>
              <a:rPr lang="en-US" sz="1800" dirty="0"/>
              <a:t>Incubate tube in PCR machine for 10 minutes at 95°C</a:t>
            </a:r>
          </a:p>
          <a:p>
            <a:pPr marL="342900" indent="-342900" algn="l">
              <a:buFont typeface="+mj-lt"/>
              <a:buAutoNum type="arabicPeriod"/>
            </a:pPr>
            <a:r>
              <a:rPr lang="en-US" sz="1800" dirty="0"/>
              <a:t>Prepare for PCR reaction</a:t>
            </a:r>
          </a:p>
          <a:p>
            <a:pPr marL="342900" indent="-342900" algn="l">
              <a:buFont typeface="+mj-lt"/>
              <a:buAutoNum type="arabicPeriod"/>
            </a:pPr>
            <a:r>
              <a:rPr lang="en-US" sz="1800" dirty="0"/>
              <a:t>Remove and keep at room temperature</a:t>
            </a:r>
          </a:p>
          <a:p>
            <a:pPr algn="l"/>
            <a:endParaRPr lang="en-US" sz="1800" dirty="0"/>
          </a:p>
        </p:txBody>
      </p:sp>
    </p:spTree>
    <p:extLst>
      <p:ext uri="{BB962C8B-B14F-4D97-AF65-F5344CB8AC3E}">
        <p14:creationId xmlns:p14="http://schemas.microsoft.com/office/powerpoint/2010/main" val="227539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160196"/>
            <a:ext cx="9172575" cy="895350"/>
          </a:xfrm>
        </p:spPr>
        <p:txBody>
          <a:bodyPr/>
          <a:lstStyle/>
          <a:p>
            <a:r>
              <a:rPr lang="en-US" dirty="0">
                <a:latin typeface="Segoe UI" panose="020B0502040204020203" pitchFamily="34" charset="0"/>
              </a:rPr>
              <a:t>STEP 2 – SET UP PCR (during 10 min incubation)</a:t>
            </a:r>
          </a:p>
        </p:txBody>
      </p:sp>
      <p:sp>
        <p:nvSpPr>
          <p:cNvPr id="42" name="Rectangle 41"/>
          <p:cNvSpPr/>
          <p:nvPr/>
        </p:nvSpPr>
        <p:spPr>
          <a:xfrm>
            <a:off x="533038" y="1351508"/>
            <a:ext cx="4735285" cy="2308324"/>
          </a:xfrm>
          <a:prstGeom prst="rect">
            <a:avLst/>
          </a:prstGeom>
          <a:solidFill>
            <a:schemeClr val="bg1"/>
          </a:solidFill>
        </p:spPr>
        <p:txBody>
          <a:bodyPr wrap="square">
            <a:spAutoFit/>
          </a:bodyPr>
          <a:lstStyle/>
          <a:p>
            <a:pPr marL="114300" lvl="1" algn="l">
              <a:spcBef>
                <a:spcPts val="0"/>
              </a:spcBef>
              <a:spcAft>
                <a:spcPts val="0"/>
              </a:spcAft>
              <a:buClr>
                <a:schemeClr val="accent2"/>
              </a:buClr>
              <a:buSzPct val="100000"/>
            </a:pPr>
            <a:r>
              <a:rPr lang="en-US" sz="2400" b="0" dirty="0">
                <a:latin typeface="Calibri" panose="020F0502020204030204" pitchFamily="34" charset="0"/>
                <a:ea typeface="Segoe UI" pitchFamily="34" charset="0"/>
                <a:cs typeface="Segoe UI" pitchFamily="34" charset="0"/>
              </a:rPr>
              <a:t>What you’ll need:</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Thawed tube with 12.5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 of green 2X EZ PCR Master Mix (aliquoted)</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Your DNA from step 1 (Template DNA – pipet 3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a:t>
            </a:r>
          </a:p>
          <a:p>
            <a:pPr marL="182880" lvl="1" indent="-342900" algn="l">
              <a:spcBef>
                <a:spcPts val="0"/>
              </a:spcBef>
              <a:spcAft>
                <a:spcPts val="0"/>
              </a:spcAft>
              <a:buClr>
                <a:schemeClr val="accent2"/>
              </a:buClr>
              <a:buSzPct val="100000"/>
              <a:buFont typeface="Arial"/>
              <a:buChar char="•"/>
            </a:pPr>
            <a:r>
              <a:rPr lang="en-US" sz="2000" b="0" dirty="0">
                <a:latin typeface="Calibri" panose="020F0502020204030204" pitchFamily="34" charset="0"/>
                <a:ea typeface="Segoe UI" pitchFamily="34" charset="0"/>
                <a:cs typeface="Segoe UI" pitchFamily="34" charset="0"/>
              </a:rPr>
              <a:t>Thawed PTC primer mix (you will have to pipet 12.5 </a:t>
            </a:r>
            <a:r>
              <a:rPr lang="en-US" sz="2000" b="0" dirty="0" err="1">
                <a:latin typeface="Calibri" panose="020F0502020204030204" pitchFamily="34" charset="0"/>
                <a:ea typeface="Segoe UI" pitchFamily="34" charset="0"/>
                <a:cs typeface="Segoe UI" pitchFamily="34" charset="0"/>
              </a:rPr>
              <a:t>uL</a:t>
            </a:r>
            <a:r>
              <a:rPr lang="en-US" sz="2000" b="0" dirty="0">
                <a:latin typeface="Calibri" panose="020F0502020204030204" pitchFamily="34" charset="0"/>
                <a:ea typeface="Segoe UI" pitchFamily="34" charset="0"/>
                <a:cs typeface="Segoe UI" pitchFamily="34" charset="0"/>
              </a:rPr>
              <a:t>)</a:t>
            </a:r>
          </a:p>
        </p:txBody>
      </p:sp>
      <p:sp>
        <p:nvSpPr>
          <p:cNvPr id="4" name="TextBox 3">
            <a:extLst>
              <a:ext uri="{FF2B5EF4-FFF2-40B4-BE49-F238E27FC236}">
                <a16:creationId xmlns:a16="http://schemas.microsoft.com/office/drawing/2014/main" id="{A51DAD33-B284-574D-AA6F-EED31A75F136}"/>
              </a:ext>
            </a:extLst>
          </p:cNvPr>
          <p:cNvSpPr txBox="1"/>
          <p:nvPr/>
        </p:nvSpPr>
        <p:spPr>
          <a:xfrm>
            <a:off x="428625" y="3997191"/>
            <a:ext cx="8862332" cy="1846659"/>
          </a:xfrm>
          <a:prstGeom prst="rect">
            <a:avLst/>
          </a:prstGeom>
          <a:noFill/>
        </p:spPr>
        <p:txBody>
          <a:bodyPr wrap="square" tIns="91440" bIns="91440" rtlCol="0">
            <a:spAutoFit/>
          </a:bodyPr>
          <a:lstStyle/>
          <a:p>
            <a:pPr algn="l"/>
            <a:r>
              <a:rPr lang="en-US" sz="1800" dirty="0"/>
              <a:t>PROTOCOL</a:t>
            </a:r>
          </a:p>
          <a:p>
            <a:pPr marL="342900" indent="-342900" algn="l">
              <a:buFont typeface="+mj-lt"/>
              <a:buAutoNum type="arabicPeriod"/>
            </a:pPr>
            <a:r>
              <a:rPr lang="en-US" sz="1800" dirty="0"/>
              <a:t>Label new tube ON THE SIDE with initials (bold and clear)</a:t>
            </a:r>
          </a:p>
          <a:p>
            <a:pPr marL="342900" indent="-342900" algn="l">
              <a:buFont typeface="+mj-lt"/>
              <a:buAutoNum type="arabicPeriod"/>
            </a:pPr>
            <a:r>
              <a:rPr lang="en-US" sz="1800" dirty="0"/>
              <a:t>Pipet 12.5 </a:t>
            </a:r>
            <a:r>
              <a:rPr lang="en-US" sz="1800" dirty="0" err="1"/>
              <a:t>ul</a:t>
            </a:r>
            <a:r>
              <a:rPr lang="en-US" sz="1800" dirty="0"/>
              <a:t> of thawed PTC primer mix into green PCR maser mix</a:t>
            </a:r>
          </a:p>
          <a:p>
            <a:pPr marL="342900" indent="-342900" algn="l">
              <a:buFont typeface="+mj-lt"/>
              <a:buAutoNum type="arabicPeriod"/>
            </a:pPr>
            <a:r>
              <a:rPr lang="en-US" sz="1800" dirty="0"/>
              <a:t>Pipet 3 </a:t>
            </a:r>
            <a:r>
              <a:rPr lang="en-US" sz="1800" dirty="0" err="1"/>
              <a:t>ul</a:t>
            </a:r>
            <a:r>
              <a:rPr lang="en-US" sz="1800" dirty="0"/>
              <a:t> of your template DNA from extraction</a:t>
            </a:r>
          </a:p>
          <a:p>
            <a:pPr marL="342900" indent="-342900" algn="l">
              <a:buFont typeface="+mj-lt"/>
              <a:buAutoNum type="arabicPeriod"/>
            </a:pPr>
            <a:r>
              <a:rPr lang="en-US" sz="1800" dirty="0"/>
              <a:t>Tightly cap tubes, make sure they are properly labeled</a:t>
            </a:r>
          </a:p>
          <a:p>
            <a:pPr marL="342900" indent="-342900" algn="l">
              <a:buFont typeface="+mj-lt"/>
              <a:buAutoNum type="arabicPeriod"/>
            </a:pPr>
            <a:r>
              <a:rPr lang="en-US" sz="1800" dirty="0"/>
              <a:t>Ensure PCR program is set up properly and then run PCR </a:t>
            </a:r>
          </a:p>
        </p:txBody>
      </p:sp>
      <p:pic>
        <p:nvPicPr>
          <p:cNvPr id="5" name="Picture 4">
            <a:extLst>
              <a:ext uri="{FF2B5EF4-FFF2-40B4-BE49-F238E27FC236}">
                <a16:creationId xmlns:a16="http://schemas.microsoft.com/office/drawing/2014/main" id="{A0B3D586-468F-5845-9C26-CC7755707D58}"/>
              </a:ext>
            </a:extLst>
          </p:cNvPr>
          <p:cNvPicPr>
            <a:picLocks noChangeAspect="1"/>
          </p:cNvPicPr>
          <p:nvPr/>
        </p:nvPicPr>
        <p:blipFill>
          <a:blip r:embed="rId2"/>
          <a:stretch>
            <a:fillRect/>
          </a:stretch>
        </p:blipFill>
        <p:spPr>
          <a:xfrm>
            <a:off x="5591716" y="910138"/>
            <a:ext cx="3190333" cy="2662670"/>
          </a:xfrm>
          <a:prstGeom prst="rect">
            <a:avLst/>
          </a:prstGeom>
        </p:spPr>
      </p:pic>
    </p:spTree>
    <p:extLst>
      <p:ext uri="{BB962C8B-B14F-4D97-AF65-F5344CB8AC3E}">
        <p14:creationId xmlns:p14="http://schemas.microsoft.com/office/powerpoint/2010/main" val="11079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8">
            <a:extLst>
              <a:ext uri="{FF2B5EF4-FFF2-40B4-BE49-F238E27FC236}">
                <a16:creationId xmlns:a16="http://schemas.microsoft.com/office/drawing/2014/main" id="{21E3A6E7-1F48-574D-A124-8E993FC888F7}"/>
              </a:ext>
            </a:extLst>
          </p:cNvPr>
          <p:cNvSpPr>
            <a:spLocks noChangeArrowheads="1"/>
          </p:cNvSpPr>
          <p:nvPr/>
        </p:nvSpPr>
        <p:spPr bwMode="auto">
          <a:xfrm>
            <a:off x="1544639" y="125182"/>
            <a:ext cx="6511925" cy="523875"/>
          </a:xfrm>
          <a:prstGeom prst="rect">
            <a:avLst/>
          </a:prstGeom>
          <a:solidFill>
            <a:schemeClr val="bg1"/>
          </a:solidFill>
          <a:ln w="9525">
            <a:no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dirty="0">
                <a:latin typeface="Helvetica" pitchFamily="2" charset="0"/>
              </a:rPr>
              <a:t>Polymerase Chain Reaction (PCR)</a:t>
            </a:r>
          </a:p>
        </p:txBody>
      </p:sp>
      <p:sp>
        <p:nvSpPr>
          <p:cNvPr id="27650" name="Rectangle 1">
            <a:extLst>
              <a:ext uri="{FF2B5EF4-FFF2-40B4-BE49-F238E27FC236}">
                <a16:creationId xmlns:a16="http://schemas.microsoft.com/office/drawing/2014/main" id="{AEDA72C8-7712-0047-B222-EFD4009A5C33}"/>
              </a:ext>
            </a:extLst>
          </p:cNvPr>
          <p:cNvSpPr>
            <a:spLocks noChangeArrowheads="1"/>
          </p:cNvSpPr>
          <p:nvPr/>
        </p:nvSpPr>
        <p:spPr bwMode="auto">
          <a:xfrm>
            <a:off x="1066800" y="658581"/>
            <a:ext cx="739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b="0" dirty="0" err="1">
                <a:solidFill>
                  <a:srgbClr val="FF0000"/>
                </a:solidFill>
                <a:latin typeface="Helvetica" pitchFamily="2" charset="0"/>
              </a:rPr>
              <a:t>BioRad</a:t>
            </a:r>
            <a:r>
              <a:rPr lang="en-US" altLang="en-US" sz="2000" b="0" dirty="0">
                <a:solidFill>
                  <a:srgbClr val="FF0000"/>
                </a:solidFill>
                <a:latin typeface="Helvetica" pitchFamily="2" charset="0"/>
              </a:rPr>
              <a:t> Song: https://</a:t>
            </a:r>
            <a:r>
              <a:rPr lang="en-US" altLang="en-US" sz="2000" b="0" dirty="0" err="1">
                <a:solidFill>
                  <a:srgbClr val="FF0000"/>
                </a:solidFill>
                <a:latin typeface="Helvetica" pitchFamily="2" charset="0"/>
              </a:rPr>
              <a:t>www.youtube.com</a:t>
            </a:r>
            <a:r>
              <a:rPr lang="en-US" altLang="en-US" sz="2000" b="0" dirty="0">
                <a:solidFill>
                  <a:srgbClr val="FF0000"/>
                </a:solidFill>
                <a:latin typeface="Helvetica" pitchFamily="2" charset="0"/>
              </a:rPr>
              <a:t>/</a:t>
            </a:r>
            <a:r>
              <a:rPr lang="en-US" altLang="en-US" sz="2000" b="0" dirty="0" err="1">
                <a:solidFill>
                  <a:srgbClr val="FF0000"/>
                </a:solidFill>
                <a:latin typeface="Helvetica" pitchFamily="2" charset="0"/>
              </a:rPr>
              <a:t>watch?v</a:t>
            </a:r>
            <a:r>
              <a:rPr lang="en-US" altLang="en-US" sz="2000" b="0" dirty="0">
                <a:solidFill>
                  <a:srgbClr val="FF0000"/>
                </a:solidFill>
                <a:latin typeface="Helvetica" pitchFamily="2" charset="0"/>
              </a:rPr>
              <a:t>=x5yPkxCLads</a:t>
            </a:r>
          </a:p>
        </p:txBody>
      </p:sp>
      <p:sp>
        <p:nvSpPr>
          <p:cNvPr id="27651" name="Rectangle 2">
            <a:extLst>
              <a:ext uri="{FF2B5EF4-FFF2-40B4-BE49-F238E27FC236}">
                <a16:creationId xmlns:a16="http://schemas.microsoft.com/office/drawing/2014/main" id="{AE052557-31D1-FB47-83E8-4435C53CB729}"/>
              </a:ext>
            </a:extLst>
          </p:cNvPr>
          <p:cNvSpPr>
            <a:spLocks noChangeArrowheads="1"/>
          </p:cNvSpPr>
          <p:nvPr/>
        </p:nvSpPr>
        <p:spPr bwMode="auto">
          <a:xfrm>
            <a:off x="1524000" y="6384698"/>
            <a:ext cx="769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b="0" dirty="0">
                <a:solidFill>
                  <a:srgbClr val="FF0000"/>
                </a:solidFill>
                <a:latin typeface="Helvetica" pitchFamily="2" charset="0"/>
              </a:rPr>
              <a:t>PCR Basics: https://</a:t>
            </a:r>
            <a:r>
              <a:rPr lang="en-US" altLang="en-US" sz="2000" b="0" dirty="0" err="1">
                <a:solidFill>
                  <a:srgbClr val="FF0000"/>
                </a:solidFill>
                <a:latin typeface="Helvetica" pitchFamily="2" charset="0"/>
              </a:rPr>
              <a:t>www.youtube.com</a:t>
            </a:r>
            <a:r>
              <a:rPr lang="en-US" altLang="en-US" sz="2000" b="0" dirty="0">
                <a:solidFill>
                  <a:srgbClr val="FF0000"/>
                </a:solidFill>
                <a:latin typeface="Helvetica" pitchFamily="2" charset="0"/>
              </a:rPr>
              <a:t>/</a:t>
            </a:r>
            <a:r>
              <a:rPr lang="en-US" altLang="en-US" sz="2000" b="0" dirty="0" err="1">
                <a:solidFill>
                  <a:srgbClr val="FF0000"/>
                </a:solidFill>
                <a:latin typeface="Helvetica" pitchFamily="2" charset="0"/>
              </a:rPr>
              <a:t>watch?v</a:t>
            </a:r>
            <a:r>
              <a:rPr lang="en-US" altLang="en-US" sz="2000" b="0" dirty="0">
                <a:solidFill>
                  <a:srgbClr val="FF0000"/>
                </a:solidFill>
                <a:latin typeface="Helvetica" pitchFamily="2" charset="0"/>
              </a:rPr>
              <a:t>=2KoLnIwoZKU</a:t>
            </a:r>
          </a:p>
        </p:txBody>
      </p:sp>
      <p:pic>
        <p:nvPicPr>
          <p:cNvPr id="27652" name="Picture 3" descr="f11020">
            <a:extLst>
              <a:ext uri="{FF2B5EF4-FFF2-40B4-BE49-F238E27FC236}">
                <a16:creationId xmlns:a16="http://schemas.microsoft.com/office/drawing/2014/main" id="{7BB63B04-0D63-E94E-BC06-4BF2AC006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56" t="6554" r="3810" b="3114"/>
          <a:stretch>
            <a:fillRect/>
          </a:stretch>
        </p:blipFill>
        <p:spPr bwMode="auto">
          <a:xfrm>
            <a:off x="381000" y="1039582"/>
            <a:ext cx="8839200" cy="52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1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8">
            <a:extLst>
              <a:ext uri="{FF2B5EF4-FFF2-40B4-BE49-F238E27FC236}">
                <a16:creationId xmlns:a16="http://schemas.microsoft.com/office/drawing/2014/main" id="{B251504F-39E4-614F-8BCE-FA4D203E576A}"/>
              </a:ext>
            </a:extLst>
          </p:cNvPr>
          <p:cNvSpPr>
            <a:spLocks noChangeArrowheads="1"/>
          </p:cNvSpPr>
          <p:nvPr/>
        </p:nvSpPr>
        <p:spPr bwMode="auto">
          <a:xfrm>
            <a:off x="838200" y="228601"/>
            <a:ext cx="6510338" cy="523875"/>
          </a:xfrm>
          <a:prstGeom prst="rect">
            <a:avLst/>
          </a:prstGeom>
          <a:solidFill>
            <a:schemeClr val="bg1"/>
          </a:solidFill>
          <a:ln w="9525">
            <a:no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dirty="0">
                <a:latin typeface="Helvetica" pitchFamily="2" charset="0"/>
              </a:rPr>
              <a:t>Polymerase Chain Reaction (PCR)</a:t>
            </a:r>
          </a:p>
        </p:txBody>
      </p:sp>
      <p:pic>
        <p:nvPicPr>
          <p:cNvPr id="28674" name="Picture 3">
            <a:extLst>
              <a:ext uri="{FF2B5EF4-FFF2-40B4-BE49-F238E27FC236}">
                <a16:creationId xmlns:a16="http://schemas.microsoft.com/office/drawing/2014/main" id="{1FDE31AF-EB04-F941-B470-F146F4329B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076" y="873126"/>
            <a:ext cx="4633913"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4">
            <a:extLst>
              <a:ext uri="{FF2B5EF4-FFF2-40B4-BE49-F238E27FC236}">
                <a16:creationId xmlns:a16="http://schemas.microsoft.com/office/drawing/2014/main" id="{1B7A5395-23FA-1149-AC31-05BF59EEBF25}"/>
              </a:ext>
            </a:extLst>
          </p:cNvPr>
          <p:cNvSpPr txBox="1">
            <a:spLocks noChangeArrowheads="1"/>
          </p:cNvSpPr>
          <p:nvPr/>
        </p:nvSpPr>
        <p:spPr bwMode="auto">
          <a:xfrm>
            <a:off x="5240338" y="1785940"/>
            <a:ext cx="3916362" cy="4154488"/>
          </a:xfrm>
          <a:prstGeom prst="rect">
            <a:avLst/>
          </a:prstGeom>
          <a:solidFill>
            <a:schemeClr val="bg1"/>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u="sng" dirty="0">
                <a:latin typeface="Helvetica" pitchFamily="2" charset="0"/>
              </a:rPr>
              <a:t>Three Repeating Steps:</a:t>
            </a:r>
          </a:p>
          <a:p>
            <a:pPr>
              <a:buFontTx/>
              <a:buAutoNum type="arabicPeriod"/>
            </a:pPr>
            <a:r>
              <a:rPr lang="en-US" altLang="en-US" dirty="0">
                <a:latin typeface="Helvetica" pitchFamily="2" charset="0"/>
              </a:rPr>
              <a:t> Denaturatio</a:t>
            </a:r>
            <a:r>
              <a:rPr lang="en-US" altLang="en-US" b="0" dirty="0">
                <a:latin typeface="Helvetica" pitchFamily="2" charset="0"/>
              </a:rPr>
              <a:t>n (96˚C) to separate DNA double helix</a:t>
            </a:r>
          </a:p>
          <a:p>
            <a:pPr>
              <a:buFontTx/>
              <a:buAutoNum type="arabicPeriod"/>
            </a:pPr>
            <a:endParaRPr lang="en-US" altLang="en-US" b="0" dirty="0">
              <a:latin typeface="Helvetica" pitchFamily="2" charset="0"/>
            </a:endParaRPr>
          </a:p>
          <a:p>
            <a:pPr>
              <a:buFontTx/>
              <a:buAutoNum type="arabicPeriod"/>
            </a:pPr>
            <a:r>
              <a:rPr lang="en-US" altLang="en-US" dirty="0">
                <a:latin typeface="Helvetica" pitchFamily="2" charset="0"/>
              </a:rPr>
              <a:t> Annealing</a:t>
            </a:r>
            <a:r>
              <a:rPr lang="en-US" altLang="en-US" b="0" dirty="0">
                <a:latin typeface="Helvetica" pitchFamily="2" charset="0"/>
              </a:rPr>
              <a:t> (~60˚C) of primers to complementary DNA</a:t>
            </a:r>
          </a:p>
          <a:p>
            <a:pPr>
              <a:buFontTx/>
              <a:buAutoNum type="arabicPeriod"/>
            </a:pPr>
            <a:endParaRPr lang="en-US" altLang="en-US" b="0" dirty="0">
              <a:latin typeface="Helvetica" pitchFamily="2" charset="0"/>
            </a:endParaRPr>
          </a:p>
          <a:p>
            <a:pPr>
              <a:buFontTx/>
              <a:buAutoNum type="arabicPeriod"/>
            </a:pPr>
            <a:r>
              <a:rPr lang="en-US" altLang="en-US" dirty="0">
                <a:latin typeface="Helvetica" pitchFamily="2" charset="0"/>
              </a:rPr>
              <a:t> Extension </a:t>
            </a:r>
            <a:r>
              <a:rPr lang="en-US" altLang="en-US" b="0" dirty="0">
                <a:latin typeface="Helvetica" pitchFamily="2" charset="0"/>
              </a:rPr>
              <a:t>(72˚C) of heat stable DNA polymerase</a:t>
            </a:r>
            <a:endParaRPr lang="en-US" altLang="en-US" dirty="0">
              <a:latin typeface="Helvetica" pitchFamily="2" charset="0"/>
            </a:endParaRPr>
          </a:p>
        </p:txBody>
      </p:sp>
      <p:pic>
        <p:nvPicPr>
          <p:cNvPr id="29700" name="Picture 5">
            <a:extLst>
              <a:ext uri="{FF2B5EF4-FFF2-40B4-BE49-F238E27FC236}">
                <a16:creationId xmlns:a16="http://schemas.microsoft.com/office/drawing/2014/main" id="{9DE5576B-2F74-B241-A8E1-2A9B0B2153AE}"/>
              </a:ext>
            </a:extLst>
          </p:cNvPr>
          <p:cNvPicPr>
            <a:picLocks noChangeAspect="1"/>
          </p:cNvPicPr>
          <p:nvPr/>
        </p:nvPicPr>
        <p:blipFill>
          <a:blip r:embed="rId4">
            <a:extLst>
              <a:ext uri="{28A0092B-C50C-407E-A947-70E740481C1C}">
                <a14:useLocalDpi xmlns:a14="http://schemas.microsoft.com/office/drawing/2010/main" val="0"/>
              </a:ext>
            </a:extLst>
          </a:blip>
          <a:srcRect b="22816"/>
          <a:stretch>
            <a:fillRect/>
          </a:stretch>
        </p:blipFill>
        <p:spPr bwMode="auto">
          <a:xfrm>
            <a:off x="8153400" y="152400"/>
            <a:ext cx="1003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8">
            <a:extLst>
              <a:ext uri="{FF2B5EF4-FFF2-40B4-BE49-F238E27FC236}">
                <a16:creationId xmlns:a16="http://schemas.microsoft.com/office/drawing/2014/main" id="{EBBBCBE5-AD5D-994E-A520-B8DA7A7FA853}"/>
              </a:ext>
            </a:extLst>
          </p:cNvPr>
          <p:cNvSpPr>
            <a:spLocks noChangeArrowheads="1"/>
          </p:cNvSpPr>
          <p:nvPr/>
        </p:nvSpPr>
        <p:spPr bwMode="auto">
          <a:xfrm>
            <a:off x="7467600" y="1234851"/>
            <a:ext cx="2362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600" b="0" dirty="0">
                <a:solidFill>
                  <a:srgbClr val="FF0000"/>
                </a:solidFill>
                <a:latin typeface="Helvetica" pitchFamily="2" charset="0"/>
              </a:rPr>
              <a:t>Kari Mullis</a:t>
            </a:r>
          </a:p>
        </p:txBody>
      </p:sp>
    </p:spTree>
    <p:extLst>
      <p:ext uri="{BB962C8B-B14F-4D97-AF65-F5344CB8AC3E}">
        <p14:creationId xmlns:p14="http://schemas.microsoft.com/office/powerpoint/2010/main" val="4265314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 name="Object 13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136" name="Object 13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35" name="Rectangle 3"/>
          <p:cNvSpPr txBox="1">
            <a:spLocks noChangeArrowheads="1"/>
          </p:cNvSpPr>
          <p:nvPr/>
        </p:nvSpPr>
        <p:spPr bwMode="gray">
          <a:xfrm>
            <a:off x="609600" y="1559272"/>
            <a:ext cx="7924800" cy="4572000"/>
          </a:xfrm>
          <a:prstGeom prst="rect">
            <a:avLst/>
          </a:prstGeom>
          <a:noFill/>
          <a:ln w="9525" algn="ctr">
            <a:noFill/>
            <a:miter lim="800000"/>
            <a:headEnd/>
            <a:tailEnd/>
          </a:ln>
          <a:effectLst/>
        </p:spPr>
        <p:txBody>
          <a:bodyPr vert="horz" wrap="square" lIns="91440" tIns="91440" rIns="91440" bIns="91440" numCol="1" anchor="t" anchorCtr="0" compatLnSpc="1">
            <a:prstTxWarp prst="textNoShape">
              <a:avLst/>
            </a:prstTxWarp>
          </a:bodyPr>
          <a:lstStyle/>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Template DNA to be amplified</a:t>
            </a: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Pair of DNA primers</a:t>
            </a: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DNA polymerase</a:t>
            </a: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err="1">
                <a:ln>
                  <a:noFill/>
                </a:ln>
                <a:solidFill>
                  <a:schemeClr val="tx1"/>
                </a:solidFill>
                <a:effectLst/>
                <a:uLnTx/>
                <a:uFillTx/>
                <a:latin typeface="Segoe UI" pitchFamily="34" charset="0"/>
                <a:ea typeface="Segoe UI" pitchFamily="34" charset="0"/>
                <a:cs typeface="Segoe UI" pitchFamily="34" charset="0"/>
              </a:rPr>
              <a:t>dNTPs</a:t>
            </a: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Buffer to maintain pH and provide Mg</a:t>
            </a:r>
            <a:r>
              <a:rPr kumimoji="0" lang="en-US" sz="2000" b="0" i="0" u="none" strike="noStrike" kern="0" cap="none" spc="0" normalizeH="0" baseline="30000" noProof="0" dirty="0">
                <a:ln>
                  <a:noFill/>
                </a:ln>
                <a:solidFill>
                  <a:schemeClr val="tx1"/>
                </a:solidFill>
                <a:effectLst/>
                <a:uLnTx/>
                <a:uFillTx/>
                <a:latin typeface="Segoe UI" pitchFamily="34" charset="0"/>
                <a:ea typeface="Segoe UI" pitchFamily="34" charset="0"/>
                <a:cs typeface="Segoe UI" pitchFamily="34" charset="0"/>
              </a:rPr>
              <a:t>2+</a:t>
            </a: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r>
              <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rPr>
              <a:t>Thermal cycler  </a:t>
            </a:r>
          </a:p>
          <a:p>
            <a:pPr marR="0" lvl="1" indent="-342900" algn="l" defTabSz="914400" rtl="0" eaLnBrk="1" fontAlgn="base" latinLnBrk="0" hangingPunct="1">
              <a:lnSpc>
                <a:spcPct val="90000"/>
              </a:lnSpc>
              <a:spcBef>
                <a:spcPct val="0"/>
              </a:spcBef>
              <a:spcAft>
                <a:spcPct val="0"/>
              </a:spcAft>
              <a:buClr>
                <a:schemeClr val="tx2"/>
              </a:buClr>
              <a:buSzTx/>
              <a:buFont typeface="+mj-lt"/>
              <a:buAutoNum type="arabicPeriod"/>
              <a:tabLst/>
              <a:defRPr/>
            </a:pPr>
            <a:endParaRPr kumimoji="0" lang="en-US" sz="2000" b="0" i="0" u="none" strike="noStrike" kern="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22" name="Chord 121"/>
          <p:cNvSpPr/>
          <p:nvPr/>
        </p:nvSpPr>
        <p:spPr bwMode="auto">
          <a:xfrm rot="16200000">
            <a:off x="3384647" y="777913"/>
            <a:ext cx="8188658" cy="2811439"/>
          </a:xfrm>
          <a:prstGeom prst="chord">
            <a:avLst>
              <a:gd name="adj1" fmla="val 5850910"/>
              <a:gd name="adj2" fmla="val 15739008"/>
            </a:avLst>
          </a:prstGeom>
          <a:solidFill>
            <a:schemeClr val="accent2"/>
          </a:solidFill>
          <a:ln w="9525" cap="flat" cmpd="sng" algn="ctr">
            <a:solidFill>
              <a:schemeClr val="accent2"/>
            </a:solid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grpSp>
        <p:nvGrpSpPr>
          <p:cNvPr id="3" name="Group 754"/>
          <p:cNvGrpSpPr>
            <a:grpSpLocks noChangeAspect="1"/>
          </p:cNvGrpSpPr>
          <p:nvPr/>
        </p:nvGrpSpPr>
        <p:grpSpPr bwMode="auto">
          <a:xfrm rot="-2413370">
            <a:off x="6784713" y="3716985"/>
            <a:ext cx="1183768" cy="285860"/>
            <a:chOff x="303" y="2794"/>
            <a:chExt cx="521" cy="138"/>
          </a:xfrm>
        </p:grpSpPr>
        <p:sp>
          <p:nvSpPr>
            <p:cNvPr id="138" name="Freeform 755"/>
            <p:cNvSpPr>
              <a:spLocks noChangeAspect="1"/>
            </p:cNvSpPr>
            <p:nvPr/>
          </p:nvSpPr>
          <p:spPr bwMode="auto">
            <a:xfrm>
              <a:off x="303" y="2794"/>
              <a:ext cx="99" cy="138"/>
            </a:xfrm>
            <a:custGeom>
              <a:avLst/>
              <a:gdLst>
                <a:gd name="T0" fmla="*/ 269 w 269"/>
                <a:gd name="T1" fmla="*/ 0 h 225"/>
                <a:gd name="T2" fmla="*/ 45 w 269"/>
                <a:gd name="T3" fmla="*/ 225 h 225"/>
                <a:gd name="T4" fmla="*/ 0 w 269"/>
                <a:gd name="T5" fmla="*/ 225 h 225"/>
                <a:gd name="T6" fmla="*/ 225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1" y="225"/>
                    <a:pt x="97" y="0"/>
                    <a:pt x="225" y="0"/>
                  </a:cubicBezTo>
                  <a:lnTo>
                    <a:pt x="269" y="0"/>
                  </a:lnTo>
                  <a:close/>
                </a:path>
              </a:pathLst>
            </a:custGeom>
            <a:solidFill>
              <a:schemeClr val="tx1"/>
            </a:solidFill>
            <a:ln w="9525">
              <a:noFill/>
              <a:round/>
              <a:headEnd/>
              <a:tailEnd/>
            </a:ln>
          </p:spPr>
          <p:txBody>
            <a:bodyPr/>
            <a:lstStyle/>
            <a:p>
              <a:endParaRPr lang="en-US"/>
            </a:p>
          </p:txBody>
        </p:sp>
        <p:sp>
          <p:nvSpPr>
            <p:cNvPr id="139" name="Freeform 756"/>
            <p:cNvSpPr>
              <a:spLocks noChangeAspect="1"/>
            </p:cNvSpPr>
            <p:nvPr/>
          </p:nvSpPr>
          <p:spPr bwMode="auto">
            <a:xfrm>
              <a:off x="303" y="2794"/>
              <a:ext cx="99" cy="138"/>
            </a:xfrm>
            <a:custGeom>
              <a:avLst/>
              <a:gdLst>
                <a:gd name="T0" fmla="*/ 269 w 269"/>
                <a:gd name="T1" fmla="*/ 0 h 225"/>
                <a:gd name="T2" fmla="*/ 45 w 269"/>
                <a:gd name="T3" fmla="*/ 225 h 225"/>
                <a:gd name="T4" fmla="*/ 0 w 269"/>
                <a:gd name="T5" fmla="*/ 225 h 225"/>
                <a:gd name="T6" fmla="*/ 225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1" y="225"/>
                    <a:pt x="97" y="0"/>
                    <a:pt x="225" y="0"/>
                  </a:cubicBezTo>
                  <a:lnTo>
                    <a:pt x="269" y="0"/>
                  </a:lnTo>
                  <a:close/>
                </a:path>
              </a:pathLst>
            </a:custGeom>
            <a:noFill/>
            <a:ln w="7938" cap="flat">
              <a:solidFill>
                <a:schemeClr val="tx1"/>
              </a:solidFill>
              <a:prstDash val="solid"/>
              <a:miter lim="800000"/>
              <a:headEnd/>
              <a:tailEnd/>
            </a:ln>
          </p:spPr>
          <p:txBody>
            <a:bodyPr/>
            <a:lstStyle/>
            <a:p>
              <a:endParaRPr lang="en-US"/>
            </a:p>
          </p:txBody>
        </p:sp>
        <p:sp>
          <p:nvSpPr>
            <p:cNvPr id="140" name="Freeform 757"/>
            <p:cNvSpPr>
              <a:spLocks noChangeAspect="1"/>
            </p:cNvSpPr>
            <p:nvPr/>
          </p:nvSpPr>
          <p:spPr bwMode="auto">
            <a:xfrm>
              <a:off x="381" y="2794"/>
              <a:ext cx="99" cy="138"/>
            </a:xfrm>
            <a:custGeom>
              <a:avLst/>
              <a:gdLst>
                <a:gd name="T0" fmla="*/ 269 w 269"/>
                <a:gd name="T1" fmla="*/ 0 h 225"/>
                <a:gd name="T2" fmla="*/ 45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0" y="225"/>
                    <a:pt x="96" y="0"/>
                    <a:pt x="224" y="0"/>
                  </a:cubicBezTo>
                  <a:lnTo>
                    <a:pt x="269" y="0"/>
                  </a:lnTo>
                  <a:close/>
                </a:path>
              </a:pathLst>
            </a:custGeom>
            <a:solidFill>
              <a:srgbClr val="113A8D"/>
            </a:solidFill>
            <a:ln w="9525">
              <a:noFill/>
              <a:round/>
              <a:headEnd/>
              <a:tailEnd/>
            </a:ln>
          </p:spPr>
          <p:txBody>
            <a:bodyPr/>
            <a:lstStyle/>
            <a:p>
              <a:endParaRPr lang="en-US"/>
            </a:p>
          </p:txBody>
        </p:sp>
        <p:sp>
          <p:nvSpPr>
            <p:cNvPr id="141" name="Freeform 758"/>
            <p:cNvSpPr>
              <a:spLocks noChangeAspect="1"/>
            </p:cNvSpPr>
            <p:nvPr/>
          </p:nvSpPr>
          <p:spPr bwMode="auto">
            <a:xfrm>
              <a:off x="381" y="2794"/>
              <a:ext cx="99" cy="138"/>
            </a:xfrm>
            <a:custGeom>
              <a:avLst/>
              <a:gdLst>
                <a:gd name="T0" fmla="*/ 269 w 269"/>
                <a:gd name="T1" fmla="*/ 0 h 225"/>
                <a:gd name="T2" fmla="*/ 45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0" y="225"/>
                    <a:pt x="96" y="0"/>
                    <a:pt x="224" y="0"/>
                  </a:cubicBezTo>
                  <a:lnTo>
                    <a:pt x="269" y="0"/>
                  </a:lnTo>
                  <a:close/>
                </a:path>
              </a:pathLst>
            </a:custGeom>
            <a:solidFill>
              <a:schemeClr val="tx1"/>
            </a:solidFill>
            <a:ln w="8001" cap="flat">
              <a:solidFill>
                <a:srgbClr val="343434"/>
              </a:solidFill>
              <a:prstDash val="solid"/>
              <a:miter lim="800000"/>
              <a:headEnd/>
              <a:tailEnd/>
            </a:ln>
          </p:spPr>
          <p:txBody>
            <a:bodyPr/>
            <a:lstStyle/>
            <a:p>
              <a:endParaRPr lang="en-US"/>
            </a:p>
          </p:txBody>
        </p:sp>
        <p:sp>
          <p:nvSpPr>
            <p:cNvPr id="142" name="Freeform 759"/>
            <p:cNvSpPr>
              <a:spLocks noChangeAspect="1"/>
            </p:cNvSpPr>
            <p:nvPr/>
          </p:nvSpPr>
          <p:spPr bwMode="auto">
            <a:xfrm>
              <a:off x="471" y="2794"/>
              <a:ext cx="98"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solidFill>
              <a:srgbClr val="113A8D"/>
            </a:solidFill>
            <a:ln w="9525">
              <a:noFill/>
              <a:round/>
              <a:headEnd/>
              <a:tailEnd/>
            </a:ln>
          </p:spPr>
          <p:txBody>
            <a:bodyPr/>
            <a:lstStyle/>
            <a:p>
              <a:endParaRPr lang="en-US"/>
            </a:p>
          </p:txBody>
        </p:sp>
        <p:sp>
          <p:nvSpPr>
            <p:cNvPr id="143" name="Freeform 760"/>
            <p:cNvSpPr>
              <a:spLocks noChangeAspect="1"/>
            </p:cNvSpPr>
            <p:nvPr/>
          </p:nvSpPr>
          <p:spPr bwMode="auto">
            <a:xfrm>
              <a:off x="471" y="2794"/>
              <a:ext cx="98"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solidFill>
              <a:srgbClr val="0066FF"/>
            </a:solidFill>
            <a:ln w="8001" cap="flat">
              <a:solidFill>
                <a:srgbClr val="0066FF"/>
              </a:solidFill>
              <a:prstDash val="solid"/>
              <a:miter lim="800000"/>
              <a:headEnd/>
              <a:tailEnd/>
            </a:ln>
          </p:spPr>
          <p:txBody>
            <a:bodyPr/>
            <a:lstStyle/>
            <a:p>
              <a:endParaRPr lang="en-US"/>
            </a:p>
          </p:txBody>
        </p:sp>
        <p:sp>
          <p:nvSpPr>
            <p:cNvPr id="144" name="Freeform 761"/>
            <p:cNvSpPr>
              <a:spLocks noChangeAspect="1"/>
            </p:cNvSpPr>
            <p:nvPr/>
          </p:nvSpPr>
          <p:spPr bwMode="auto">
            <a:xfrm>
              <a:off x="556" y="2794"/>
              <a:ext cx="99" cy="137"/>
            </a:xfrm>
            <a:custGeom>
              <a:avLst/>
              <a:gdLst>
                <a:gd name="T0" fmla="*/ 269 w 269"/>
                <a:gd name="T1" fmla="*/ 0 h 225"/>
                <a:gd name="T2" fmla="*/ 45 w 269"/>
                <a:gd name="T3" fmla="*/ 225 h 225"/>
                <a:gd name="T4" fmla="*/ 0 w 269"/>
                <a:gd name="T5" fmla="*/ 225 h 225"/>
                <a:gd name="T6" fmla="*/ 225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1" y="225"/>
                    <a:pt x="97" y="0"/>
                    <a:pt x="225" y="0"/>
                  </a:cubicBezTo>
                  <a:lnTo>
                    <a:pt x="269" y="0"/>
                  </a:lnTo>
                  <a:close/>
                </a:path>
              </a:pathLst>
            </a:custGeom>
            <a:solidFill>
              <a:srgbClr val="113A8D"/>
            </a:solidFill>
            <a:ln w="9525">
              <a:noFill/>
              <a:round/>
              <a:headEnd/>
              <a:tailEnd/>
            </a:ln>
          </p:spPr>
          <p:txBody>
            <a:bodyPr/>
            <a:lstStyle/>
            <a:p>
              <a:endParaRPr lang="en-US"/>
            </a:p>
          </p:txBody>
        </p:sp>
        <p:sp>
          <p:nvSpPr>
            <p:cNvPr id="145" name="Freeform 762"/>
            <p:cNvSpPr>
              <a:spLocks noChangeAspect="1"/>
            </p:cNvSpPr>
            <p:nvPr/>
          </p:nvSpPr>
          <p:spPr bwMode="auto">
            <a:xfrm>
              <a:off x="556" y="2794"/>
              <a:ext cx="99" cy="137"/>
            </a:xfrm>
            <a:custGeom>
              <a:avLst/>
              <a:gdLst>
                <a:gd name="T0" fmla="*/ 269 w 269"/>
                <a:gd name="T1" fmla="*/ 0 h 225"/>
                <a:gd name="T2" fmla="*/ 45 w 269"/>
                <a:gd name="T3" fmla="*/ 225 h 225"/>
                <a:gd name="T4" fmla="*/ 0 w 269"/>
                <a:gd name="T5" fmla="*/ 225 h 225"/>
                <a:gd name="T6" fmla="*/ 225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5" y="225"/>
                  </a:cubicBezTo>
                  <a:cubicBezTo>
                    <a:pt x="0" y="225"/>
                    <a:pt x="0" y="225"/>
                    <a:pt x="0" y="225"/>
                  </a:cubicBezTo>
                  <a:cubicBezTo>
                    <a:pt x="131" y="225"/>
                    <a:pt x="97" y="0"/>
                    <a:pt x="225" y="0"/>
                  </a:cubicBezTo>
                  <a:lnTo>
                    <a:pt x="269" y="0"/>
                  </a:lnTo>
                  <a:close/>
                </a:path>
              </a:pathLst>
            </a:custGeom>
            <a:solidFill>
              <a:srgbClr val="FF0000"/>
            </a:solidFill>
            <a:ln w="8001" cap="flat">
              <a:solidFill>
                <a:srgbClr val="FF0000"/>
              </a:solidFill>
              <a:prstDash val="solid"/>
              <a:miter lim="800000"/>
              <a:headEnd/>
              <a:tailEnd/>
            </a:ln>
          </p:spPr>
          <p:txBody>
            <a:bodyPr/>
            <a:lstStyle/>
            <a:p>
              <a:endParaRPr lang="en-US"/>
            </a:p>
          </p:txBody>
        </p:sp>
        <p:sp>
          <p:nvSpPr>
            <p:cNvPr id="146" name="Freeform 763"/>
            <p:cNvSpPr>
              <a:spLocks noChangeAspect="1"/>
            </p:cNvSpPr>
            <p:nvPr/>
          </p:nvSpPr>
          <p:spPr bwMode="auto">
            <a:xfrm>
              <a:off x="640" y="2794"/>
              <a:ext cx="99"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solidFill>
              <a:schemeClr val="tx1"/>
            </a:solidFill>
            <a:ln w="9525">
              <a:noFill/>
              <a:round/>
              <a:headEnd/>
              <a:tailEnd/>
            </a:ln>
          </p:spPr>
          <p:txBody>
            <a:bodyPr/>
            <a:lstStyle/>
            <a:p>
              <a:endParaRPr lang="en-US"/>
            </a:p>
          </p:txBody>
        </p:sp>
        <p:sp>
          <p:nvSpPr>
            <p:cNvPr id="147" name="Freeform 764"/>
            <p:cNvSpPr>
              <a:spLocks noChangeAspect="1"/>
            </p:cNvSpPr>
            <p:nvPr/>
          </p:nvSpPr>
          <p:spPr bwMode="auto">
            <a:xfrm>
              <a:off x="640" y="2794"/>
              <a:ext cx="99"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noFill/>
            <a:ln w="7938" cap="flat">
              <a:solidFill>
                <a:srgbClr val="343434"/>
              </a:solidFill>
              <a:prstDash val="solid"/>
              <a:miter lim="800000"/>
              <a:headEnd/>
              <a:tailEnd/>
            </a:ln>
          </p:spPr>
          <p:txBody>
            <a:bodyPr/>
            <a:lstStyle/>
            <a:p>
              <a:endParaRPr lang="en-US"/>
            </a:p>
          </p:txBody>
        </p:sp>
        <p:sp>
          <p:nvSpPr>
            <p:cNvPr id="148" name="Freeform 765"/>
            <p:cNvSpPr>
              <a:spLocks noChangeAspect="1"/>
            </p:cNvSpPr>
            <p:nvPr/>
          </p:nvSpPr>
          <p:spPr bwMode="auto">
            <a:xfrm>
              <a:off x="721" y="2794"/>
              <a:ext cx="99"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solidFill>
              <a:srgbClr val="113A8D"/>
            </a:solidFill>
            <a:ln w="9525">
              <a:noFill/>
              <a:round/>
              <a:headEnd/>
              <a:tailEnd/>
            </a:ln>
          </p:spPr>
          <p:txBody>
            <a:bodyPr/>
            <a:lstStyle/>
            <a:p>
              <a:endParaRPr lang="en-US"/>
            </a:p>
          </p:txBody>
        </p:sp>
        <p:sp>
          <p:nvSpPr>
            <p:cNvPr id="149" name="Freeform 766"/>
            <p:cNvSpPr>
              <a:spLocks noChangeAspect="1"/>
            </p:cNvSpPr>
            <p:nvPr/>
          </p:nvSpPr>
          <p:spPr bwMode="auto">
            <a:xfrm>
              <a:off x="721" y="2794"/>
              <a:ext cx="99" cy="137"/>
            </a:xfrm>
            <a:custGeom>
              <a:avLst/>
              <a:gdLst>
                <a:gd name="T0" fmla="*/ 269 w 269"/>
                <a:gd name="T1" fmla="*/ 0 h 225"/>
                <a:gd name="T2" fmla="*/ 44 w 269"/>
                <a:gd name="T3" fmla="*/ 225 h 225"/>
                <a:gd name="T4" fmla="*/ 0 w 269"/>
                <a:gd name="T5" fmla="*/ 225 h 225"/>
                <a:gd name="T6" fmla="*/ 224 w 269"/>
                <a:gd name="T7" fmla="*/ 0 h 225"/>
                <a:gd name="T8" fmla="*/ 269 w 269"/>
                <a:gd name="T9" fmla="*/ 0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0"/>
                  </a:moveTo>
                  <a:cubicBezTo>
                    <a:pt x="141" y="0"/>
                    <a:pt x="175" y="225"/>
                    <a:pt x="44" y="225"/>
                  </a:cubicBezTo>
                  <a:cubicBezTo>
                    <a:pt x="0" y="225"/>
                    <a:pt x="0" y="225"/>
                    <a:pt x="0" y="225"/>
                  </a:cubicBezTo>
                  <a:cubicBezTo>
                    <a:pt x="130" y="225"/>
                    <a:pt x="96" y="0"/>
                    <a:pt x="224" y="0"/>
                  </a:cubicBezTo>
                  <a:lnTo>
                    <a:pt x="269" y="0"/>
                  </a:lnTo>
                  <a:close/>
                </a:path>
              </a:pathLst>
            </a:custGeom>
            <a:solidFill>
              <a:schemeClr val="tx1"/>
            </a:solidFill>
            <a:ln w="8001" cap="flat">
              <a:solidFill>
                <a:schemeClr val="tx1"/>
              </a:solidFill>
              <a:prstDash val="solid"/>
              <a:miter lim="800000"/>
              <a:headEnd/>
              <a:tailEnd/>
            </a:ln>
          </p:spPr>
          <p:txBody>
            <a:bodyPr/>
            <a:lstStyle/>
            <a:p>
              <a:endParaRPr lang="en-US"/>
            </a:p>
          </p:txBody>
        </p:sp>
        <p:sp>
          <p:nvSpPr>
            <p:cNvPr id="150" name="Freeform 767"/>
            <p:cNvSpPr>
              <a:spLocks noChangeAspect="1"/>
            </p:cNvSpPr>
            <p:nvPr/>
          </p:nvSpPr>
          <p:spPr bwMode="auto">
            <a:xfrm>
              <a:off x="305" y="2794"/>
              <a:ext cx="99" cy="138"/>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rgbClr val="3B59A0"/>
            </a:solidFill>
            <a:ln w="9525">
              <a:noFill/>
              <a:round/>
              <a:headEnd/>
              <a:tailEnd/>
            </a:ln>
          </p:spPr>
          <p:txBody>
            <a:bodyPr/>
            <a:lstStyle/>
            <a:p>
              <a:endParaRPr lang="en-US"/>
            </a:p>
          </p:txBody>
        </p:sp>
        <p:sp>
          <p:nvSpPr>
            <p:cNvPr id="151" name="Freeform 768"/>
            <p:cNvSpPr>
              <a:spLocks noChangeAspect="1"/>
            </p:cNvSpPr>
            <p:nvPr/>
          </p:nvSpPr>
          <p:spPr bwMode="auto">
            <a:xfrm>
              <a:off x="306" y="2794"/>
              <a:ext cx="49" cy="36"/>
            </a:xfrm>
            <a:custGeom>
              <a:avLst/>
              <a:gdLst>
                <a:gd name="T0" fmla="*/ 44 w 133"/>
                <a:gd name="T1" fmla="*/ 0 h 59"/>
                <a:gd name="T2" fmla="*/ 0 w 133"/>
                <a:gd name="T3" fmla="*/ 0 h 59"/>
                <a:gd name="T4" fmla="*/ 88 w 133"/>
                <a:gd name="T5" fmla="*/ 59 h 59"/>
                <a:gd name="T6" fmla="*/ 133 w 133"/>
                <a:gd name="T7" fmla="*/ 59 h 59"/>
                <a:gd name="T8" fmla="*/ 44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4" y="0"/>
                  </a:moveTo>
                  <a:cubicBezTo>
                    <a:pt x="0" y="0"/>
                    <a:pt x="0" y="0"/>
                    <a:pt x="0" y="0"/>
                  </a:cubicBezTo>
                  <a:cubicBezTo>
                    <a:pt x="44" y="0"/>
                    <a:pt x="69" y="26"/>
                    <a:pt x="88" y="59"/>
                  </a:cubicBezTo>
                  <a:cubicBezTo>
                    <a:pt x="133" y="59"/>
                    <a:pt x="133" y="59"/>
                    <a:pt x="133" y="59"/>
                  </a:cubicBezTo>
                  <a:cubicBezTo>
                    <a:pt x="113" y="26"/>
                    <a:pt x="88" y="0"/>
                    <a:pt x="44" y="0"/>
                  </a:cubicBezTo>
                  <a:close/>
                </a:path>
              </a:pathLst>
            </a:custGeom>
            <a:solidFill>
              <a:srgbClr val="5578B6"/>
            </a:solidFill>
            <a:ln w="9525">
              <a:noFill/>
              <a:round/>
              <a:headEnd/>
              <a:tailEnd/>
            </a:ln>
          </p:spPr>
          <p:txBody>
            <a:bodyPr/>
            <a:lstStyle/>
            <a:p>
              <a:endParaRPr lang="en-US"/>
            </a:p>
          </p:txBody>
        </p:sp>
        <p:sp>
          <p:nvSpPr>
            <p:cNvPr id="152" name="Freeform 769"/>
            <p:cNvSpPr>
              <a:spLocks noChangeAspect="1"/>
            </p:cNvSpPr>
            <p:nvPr/>
          </p:nvSpPr>
          <p:spPr bwMode="auto">
            <a:xfrm>
              <a:off x="305" y="2794"/>
              <a:ext cx="49" cy="36"/>
            </a:xfrm>
            <a:custGeom>
              <a:avLst/>
              <a:gdLst>
                <a:gd name="T0" fmla="*/ 47 w 133"/>
                <a:gd name="T1" fmla="*/ 3 h 59"/>
                <a:gd name="T2" fmla="*/ 133 w 133"/>
                <a:gd name="T3" fmla="*/ 59 h 59"/>
                <a:gd name="T4" fmla="*/ 133 w 133"/>
                <a:gd name="T5" fmla="*/ 59 h 59"/>
                <a:gd name="T6" fmla="*/ 45 w 133"/>
                <a:gd name="T7" fmla="*/ 0 h 59"/>
                <a:gd name="T8" fmla="*/ 0 w 133"/>
                <a:gd name="T9" fmla="*/ 0 h 59"/>
                <a:gd name="T10" fmla="*/ 26 w 133"/>
                <a:gd name="T11" fmla="*/ 3 h 59"/>
                <a:gd name="T12" fmla="*/ 47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3"/>
                  </a:moveTo>
                  <a:cubicBezTo>
                    <a:pt x="89" y="3"/>
                    <a:pt x="114" y="27"/>
                    <a:pt x="133" y="59"/>
                  </a:cubicBezTo>
                  <a:cubicBezTo>
                    <a:pt x="133" y="59"/>
                    <a:pt x="133" y="59"/>
                    <a:pt x="133" y="59"/>
                  </a:cubicBezTo>
                  <a:cubicBezTo>
                    <a:pt x="114" y="25"/>
                    <a:pt x="89" y="0"/>
                    <a:pt x="45" y="0"/>
                  </a:cubicBezTo>
                  <a:cubicBezTo>
                    <a:pt x="0" y="0"/>
                    <a:pt x="0" y="0"/>
                    <a:pt x="0" y="0"/>
                  </a:cubicBezTo>
                  <a:cubicBezTo>
                    <a:pt x="10" y="0"/>
                    <a:pt x="18" y="1"/>
                    <a:pt x="26" y="3"/>
                  </a:cubicBezTo>
                  <a:lnTo>
                    <a:pt x="47" y="3"/>
                  </a:lnTo>
                  <a:close/>
                </a:path>
              </a:pathLst>
            </a:custGeom>
            <a:solidFill>
              <a:srgbClr val="779DCE"/>
            </a:solidFill>
            <a:ln w="9525">
              <a:noFill/>
              <a:round/>
              <a:headEnd/>
              <a:tailEnd/>
            </a:ln>
          </p:spPr>
          <p:txBody>
            <a:bodyPr/>
            <a:lstStyle/>
            <a:p>
              <a:endParaRPr lang="en-US"/>
            </a:p>
          </p:txBody>
        </p:sp>
        <p:sp>
          <p:nvSpPr>
            <p:cNvPr id="153" name="Freeform 770"/>
            <p:cNvSpPr>
              <a:spLocks noChangeAspect="1"/>
            </p:cNvSpPr>
            <p:nvPr/>
          </p:nvSpPr>
          <p:spPr bwMode="auto">
            <a:xfrm>
              <a:off x="354" y="2886"/>
              <a:ext cx="51" cy="46"/>
            </a:xfrm>
            <a:custGeom>
              <a:avLst/>
              <a:gdLst>
                <a:gd name="T0" fmla="*/ 45 w 140"/>
                <a:gd name="T1" fmla="*/ 0 h 75"/>
                <a:gd name="T2" fmla="*/ 0 w 140"/>
                <a:gd name="T3" fmla="*/ 0 h 75"/>
                <a:gd name="T4" fmla="*/ 95 w 140"/>
                <a:gd name="T5" fmla="*/ 75 h 75"/>
                <a:gd name="T6" fmla="*/ 140 w 140"/>
                <a:gd name="T7" fmla="*/ 75 h 75"/>
                <a:gd name="T8" fmla="*/ 45 w 140"/>
                <a:gd name="T9" fmla="*/ 0 h 75"/>
                <a:gd name="T10" fmla="*/ 0 60000 65536"/>
                <a:gd name="T11" fmla="*/ 0 60000 65536"/>
                <a:gd name="T12" fmla="*/ 0 60000 65536"/>
                <a:gd name="T13" fmla="*/ 0 60000 65536"/>
                <a:gd name="T14" fmla="*/ 0 60000 65536"/>
                <a:gd name="T15" fmla="*/ 0 w 140"/>
                <a:gd name="T16" fmla="*/ 0 h 75"/>
                <a:gd name="T17" fmla="*/ 140 w 140"/>
                <a:gd name="T18" fmla="*/ 75 h 75"/>
              </a:gdLst>
              <a:ahLst/>
              <a:cxnLst>
                <a:cxn ang="T10">
                  <a:pos x="T0" y="T1"/>
                </a:cxn>
                <a:cxn ang="T11">
                  <a:pos x="T2" y="T3"/>
                </a:cxn>
                <a:cxn ang="T12">
                  <a:pos x="T4" y="T5"/>
                </a:cxn>
                <a:cxn ang="T13">
                  <a:pos x="T6" y="T7"/>
                </a:cxn>
                <a:cxn ang="T14">
                  <a:pos x="T8" y="T9"/>
                </a:cxn>
              </a:cxnLst>
              <a:rect l="T15" t="T16" r="T17" b="T18"/>
              <a:pathLst>
                <a:path w="140" h="75">
                  <a:moveTo>
                    <a:pt x="45" y="0"/>
                  </a:moveTo>
                  <a:cubicBezTo>
                    <a:pt x="0" y="0"/>
                    <a:pt x="0" y="0"/>
                    <a:pt x="0" y="0"/>
                  </a:cubicBezTo>
                  <a:cubicBezTo>
                    <a:pt x="20" y="41"/>
                    <a:pt x="46" y="75"/>
                    <a:pt x="95" y="75"/>
                  </a:cubicBezTo>
                  <a:cubicBezTo>
                    <a:pt x="140" y="75"/>
                    <a:pt x="140" y="75"/>
                    <a:pt x="140" y="75"/>
                  </a:cubicBezTo>
                  <a:cubicBezTo>
                    <a:pt x="90" y="75"/>
                    <a:pt x="65" y="41"/>
                    <a:pt x="45" y="0"/>
                  </a:cubicBezTo>
                  <a:close/>
                </a:path>
              </a:pathLst>
            </a:custGeom>
            <a:solidFill>
              <a:schemeClr val="tx1"/>
            </a:solidFill>
            <a:ln w="9525">
              <a:noFill/>
              <a:round/>
              <a:headEnd/>
              <a:tailEnd/>
            </a:ln>
          </p:spPr>
          <p:txBody>
            <a:bodyPr/>
            <a:lstStyle/>
            <a:p>
              <a:endParaRPr lang="en-US"/>
            </a:p>
          </p:txBody>
        </p:sp>
        <p:sp>
          <p:nvSpPr>
            <p:cNvPr id="154" name="Freeform 771"/>
            <p:cNvSpPr>
              <a:spLocks noChangeAspect="1"/>
            </p:cNvSpPr>
            <p:nvPr/>
          </p:nvSpPr>
          <p:spPr bwMode="auto">
            <a:xfrm>
              <a:off x="305" y="2794"/>
              <a:ext cx="99" cy="138"/>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chemeClr val="tx1"/>
            </a:solidFill>
            <a:ln w="7938" cap="flat">
              <a:solidFill>
                <a:schemeClr val="tx1"/>
              </a:solidFill>
              <a:prstDash val="solid"/>
              <a:miter lim="800000"/>
              <a:headEnd/>
              <a:tailEnd/>
            </a:ln>
          </p:spPr>
          <p:txBody>
            <a:bodyPr/>
            <a:lstStyle/>
            <a:p>
              <a:endParaRPr lang="en-US"/>
            </a:p>
          </p:txBody>
        </p:sp>
        <p:sp>
          <p:nvSpPr>
            <p:cNvPr id="155" name="Freeform 772"/>
            <p:cNvSpPr>
              <a:spLocks noChangeAspect="1"/>
            </p:cNvSpPr>
            <p:nvPr/>
          </p:nvSpPr>
          <p:spPr bwMode="auto">
            <a:xfrm>
              <a:off x="340" y="2832"/>
              <a:ext cx="16" cy="2"/>
            </a:xfrm>
            <a:custGeom>
              <a:avLst/>
              <a:gdLst>
                <a:gd name="T0" fmla="*/ 0 w 110"/>
                <a:gd name="T1" fmla="*/ 0 h 8"/>
                <a:gd name="T2" fmla="*/ 105 w 110"/>
                <a:gd name="T3" fmla="*/ 0 h 8"/>
                <a:gd name="T4" fmla="*/ 110 w 110"/>
                <a:gd name="T5" fmla="*/ 8 h 8"/>
                <a:gd name="T6" fmla="*/ 5 w 110"/>
                <a:gd name="T7" fmla="*/ 8 h 8"/>
                <a:gd name="T8" fmla="*/ 0 w 110"/>
                <a:gd name="T9" fmla="*/ 0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0" y="0"/>
                  </a:moveTo>
                  <a:lnTo>
                    <a:pt x="105" y="0"/>
                  </a:lnTo>
                  <a:lnTo>
                    <a:pt x="110" y="8"/>
                  </a:lnTo>
                  <a:lnTo>
                    <a:pt x="5" y="8"/>
                  </a:lnTo>
                  <a:lnTo>
                    <a:pt x="0" y="0"/>
                  </a:lnTo>
                  <a:close/>
                </a:path>
              </a:pathLst>
            </a:custGeom>
            <a:solidFill>
              <a:srgbClr val="5578B6"/>
            </a:solidFill>
            <a:ln w="9525">
              <a:solidFill>
                <a:schemeClr val="tx1"/>
              </a:solidFill>
              <a:round/>
              <a:headEnd/>
              <a:tailEnd/>
            </a:ln>
          </p:spPr>
          <p:txBody>
            <a:bodyPr/>
            <a:lstStyle/>
            <a:p>
              <a:endParaRPr lang="en-US"/>
            </a:p>
          </p:txBody>
        </p:sp>
        <p:sp>
          <p:nvSpPr>
            <p:cNvPr id="156" name="Freeform 773"/>
            <p:cNvSpPr>
              <a:spLocks noChangeAspect="1"/>
            </p:cNvSpPr>
            <p:nvPr/>
          </p:nvSpPr>
          <p:spPr bwMode="auto">
            <a:xfrm>
              <a:off x="341" y="2835"/>
              <a:ext cx="16" cy="1"/>
            </a:xfrm>
            <a:custGeom>
              <a:avLst/>
              <a:gdLst>
                <a:gd name="T0" fmla="*/ 0 w 105"/>
                <a:gd name="T1" fmla="*/ 0 h 5"/>
                <a:gd name="T2" fmla="*/ 103 w 105"/>
                <a:gd name="T3" fmla="*/ 0 h 5"/>
                <a:gd name="T4" fmla="*/ 105 w 105"/>
                <a:gd name="T5" fmla="*/ 5 h 5"/>
                <a:gd name="T6" fmla="*/ 0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3" y="0"/>
                  </a:lnTo>
                  <a:lnTo>
                    <a:pt x="105" y="5"/>
                  </a:lnTo>
                  <a:lnTo>
                    <a:pt x="0" y="5"/>
                  </a:lnTo>
                  <a:lnTo>
                    <a:pt x="0" y="0"/>
                  </a:lnTo>
                  <a:close/>
                </a:path>
              </a:pathLst>
            </a:custGeom>
            <a:solidFill>
              <a:srgbClr val="5578B6"/>
            </a:solidFill>
            <a:ln w="9525">
              <a:noFill/>
              <a:round/>
              <a:headEnd/>
              <a:tailEnd/>
            </a:ln>
          </p:spPr>
          <p:txBody>
            <a:bodyPr/>
            <a:lstStyle/>
            <a:p>
              <a:endParaRPr lang="en-US"/>
            </a:p>
          </p:txBody>
        </p:sp>
        <p:sp>
          <p:nvSpPr>
            <p:cNvPr id="157" name="Freeform 774"/>
            <p:cNvSpPr>
              <a:spLocks noChangeAspect="1"/>
            </p:cNvSpPr>
            <p:nvPr/>
          </p:nvSpPr>
          <p:spPr bwMode="auto">
            <a:xfrm>
              <a:off x="354" y="2883"/>
              <a:ext cx="16" cy="2"/>
            </a:xfrm>
            <a:custGeom>
              <a:avLst/>
              <a:gdLst>
                <a:gd name="T0" fmla="*/ 107 w 107"/>
                <a:gd name="T1" fmla="*/ 8 h 8"/>
                <a:gd name="T2" fmla="*/ 2 w 107"/>
                <a:gd name="T3" fmla="*/ 8 h 8"/>
                <a:gd name="T4" fmla="*/ 0 w 107"/>
                <a:gd name="T5" fmla="*/ 0 h 8"/>
                <a:gd name="T6" fmla="*/ 102 w 107"/>
                <a:gd name="T7" fmla="*/ 0 h 8"/>
                <a:gd name="T8" fmla="*/ 107 w 107"/>
                <a:gd name="T9" fmla="*/ 8 h 8"/>
                <a:gd name="T10" fmla="*/ 0 60000 65536"/>
                <a:gd name="T11" fmla="*/ 0 60000 65536"/>
                <a:gd name="T12" fmla="*/ 0 60000 65536"/>
                <a:gd name="T13" fmla="*/ 0 60000 65536"/>
                <a:gd name="T14" fmla="*/ 0 60000 65536"/>
                <a:gd name="T15" fmla="*/ 0 w 107"/>
                <a:gd name="T16" fmla="*/ 0 h 8"/>
                <a:gd name="T17" fmla="*/ 107 w 107"/>
                <a:gd name="T18" fmla="*/ 8 h 8"/>
              </a:gdLst>
              <a:ahLst/>
              <a:cxnLst>
                <a:cxn ang="T10">
                  <a:pos x="T0" y="T1"/>
                </a:cxn>
                <a:cxn ang="T11">
                  <a:pos x="T2" y="T3"/>
                </a:cxn>
                <a:cxn ang="T12">
                  <a:pos x="T4" y="T5"/>
                </a:cxn>
                <a:cxn ang="T13">
                  <a:pos x="T6" y="T7"/>
                </a:cxn>
                <a:cxn ang="T14">
                  <a:pos x="T8" y="T9"/>
                </a:cxn>
              </a:cxnLst>
              <a:rect l="T15" t="T16" r="T17" b="T18"/>
              <a:pathLst>
                <a:path w="107" h="8">
                  <a:moveTo>
                    <a:pt x="107" y="8"/>
                  </a:moveTo>
                  <a:lnTo>
                    <a:pt x="2" y="8"/>
                  </a:lnTo>
                  <a:lnTo>
                    <a:pt x="0" y="0"/>
                  </a:lnTo>
                  <a:lnTo>
                    <a:pt x="102" y="0"/>
                  </a:lnTo>
                  <a:lnTo>
                    <a:pt x="107" y="8"/>
                  </a:lnTo>
                  <a:close/>
                </a:path>
              </a:pathLst>
            </a:custGeom>
            <a:solidFill>
              <a:srgbClr val="33559E"/>
            </a:solidFill>
            <a:ln w="9525">
              <a:solidFill>
                <a:schemeClr val="tx1"/>
              </a:solidFill>
              <a:round/>
              <a:headEnd/>
              <a:tailEnd/>
            </a:ln>
          </p:spPr>
          <p:txBody>
            <a:bodyPr/>
            <a:lstStyle/>
            <a:p>
              <a:endParaRPr lang="en-US"/>
            </a:p>
          </p:txBody>
        </p:sp>
        <p:sp>
          <p:nvSpPr>
            <p:cNvPr id="158" name="Freeform 775"/>
            <p:cNvSpPr>
              <a:spLocks noChangeAspect="1"/>
            </p:cNvSpPr>
            <p:nvPr/>
          </p:nvSpPr>
          <p:spPr bwMode="auto">
            <a:xfrm>
              <a:off x="353" y="2881"/>
              <a:ext cx="15" cy="1"/>
            </a:xfrm>
            <a:custGeom>
              <a:avLst/>
              <a:gdLst>
                <a:gd name="T0" fmla="*/ 105 w 105"/>
                <a:gd name="T1" fmla="*/ 5 h 5"/>
                <a:gd name="T2" fmla="*/ 2 w 105"/>
                <a:gd name="T3" fmla="*/ 5 h 5"/>
                <a:gd name="T4" fmla="*/ 0 w 105"/>
                <a:gd name="T5" fmla="*/ 0 h 5"/>
                <a:gd name="T6" fmla="*/ 102 w 105"/>
                <a:gd name="T7" fmla="*/ 0 h 5"/>
                <a:gd name="T8" fmla="*/ 105 w 105"/>
                <a:gd name="T9" fmla="*/ 5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105" y="5"/>
                  </a:moveTo>
                  <a:lnTo>
                    <a:pt x="2" y="5"/>
                  </a:lnTo>
                  <a:lnTo>
                    <a:pt x="0" y="0"/>
                  </a:lnTo>
                  <a:lnTo>
                    <a:pt x="102" y="0"/>
                  </a:lnTo>
                  <a:lnTo>
                    <a:pt x="105" y="5"/>
                  </a:lnTo>
                  <a:close/>
                </a:path>
              </a:pathLst>
            </a:custGeom>
            <a:solidFill>
              <a:srgbClr val="33559E"/>
            </a:solidFill>
            <a:ln w="9525">
              <a:noFill/>
              <a:round/>
              <a:headEnd/>
              <a:tailEnd/>
            </a:ln>
          </p:spPr>
          <p:txBody>
            <a:bodyPr/>
            <a:lstStyle/>
            <a:p>
              <a:endParaRPr lang="en-US"/>
            </a:p>
          </p:txBody>
        </p:sp>
        <p:sp>
          <p:nvSpPr>
            <p:cNvPr id="159" name="Freeform 776"/>
            <p:cNvSpPr>
              <a:spLocks noChangeAspect="1"/>
            </p:cNvSpPr>
            <p:nvPr/>
          </p:nvSpPr>
          <p:spPr bwMode="auto">
            <a:xfrm>
              <a:off x="391" y="2794"/>
              <a:ext cx="98" cy="138"/>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rgbClr val="3B59A0"/>
            </a:solidFill>
            <a:ln w="9525">
              <a:noFill/>
              <a:round/>
              <a:headEnd/>
              <a:tailEnd/>
            </a:ln>
          </p:spPr>
          <p:txBody>
            <a:bodyPr/>
            <a:lstStyle/>
            <a:p>
              <a:endParaRPr lang="en-US"/>
            </a:p>
          </p:txBody>
        </p:sp>
        <p:sp>
          <p:nvSpPr>
            <p:cNvPr id="160" name="Freeform 777"/>
            <p:cNvSpPr>
              <a:spLocks noChangeAspect="1"/>
            </p:cNvSpPr>
            <p:nvPr/>
          </p:nvSpPr>
          <p:spPr bwMode="auto">
            <a:xfrm>
              <a:off x="390" y="2794"/>
              <a:ext cx="49" cy="36"/>
            </a:xfrm>
            <a:custGeom>
              <a:avLst/>
              <a:gdLst>
                <a:gd name="T0" fmla="*/ 45 w 133"/>
                <a:gd name="T1" fmla="*/ 0 h 59"/>
                <a:gd name="T2" fmla="*/ 0 w 133"/>
                <a:gd name="T3" fmla="*/ 0 h 59"/>
                <a:gd name="T4" fmla="*/ 88 w 133"/>
                <a:gd name="T5" fmla="*/ 59 h 59"/>
                <a:gd name="T6" fmla="*/ 133 w 133"/>
                <a:gd name="T7" fmla="*/ 59 h 59"/>
                <a:gd name="T8" fmla="*/ 45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5" y="0"/>
                  </a:moveTo>
                  <a:cubicBezTo>
                    <a:pt x="0" y="0"/>
                    <a:pt x="0" y="0"/>
                    <a:pt x="0" y="0"/>
                  </a:cubicBezTo>
                  <a:cubicBezTo>
                    <a:pt x="44" y="0"/>
                    <a:pt x="69" y="26"/>
                    <a:pt x="88" y="59"/>
                  </a:cubicBezTo>
                  <a:cubicBezTo>
                    <a:pt x="133" y="59"/>
                    <a:pt x="133" y="59"/>
                    <a:pt x="133" y="59"/>
                  </a:cubicBezTo>
                  <a:cubicBezTo>
                    <a:pt x="114" y="26"/>
                    <a:pt x="89" y="0"/>
                    <a:pt x="45" y="0"/>
                  </a:cubicBezTo>
                  <a:close/>
                </a:path>
              </a:pathLst>
            </a:custGeom>
            <a:solidFill>
              <a:srgbClr val="5578B6"/>
            </a:solidFill>
            <a:ln w="9525">
              <a:noFill/>
              <a:round/>
              <a:headEnd/>
              <a:tailEnd/>
            </a:ln>
          </p:spPr>
          <p:txBody>
            <a:bodyPr/>
            <a:lstStyle/>
            <a:p>
              <a:endParaRPr lang="en-US"/>
            </a:p>
          </p:txBody>
        </p:sp>
        <p:sp>
          <p:nvSpPr>
            <p:cNvPr id="161" name="Freeform 778"/>
            <p:cNvSpPr>
              <a:spLocks noChangeAspect="1"/>
            </p:cNvSpPr>
            <p:nvPr/>
          </p:nvSpPr>
          <p:spPr bwMode="auto">
            <a:xfrm>
              <a:off x="389" y="2794"/>
              <a:ext cx="49" cy="36"/>
            </a:xfrm>
            <a:custGeom>
              <a:avLst/>
              <a:gdLst>
                <a:gd name="T0" fmla="*/ 46 w 133"/>
                <a:gd name="T1" fmla="*/ 3 h 59"/>
                <a:gd name="T2" fmla="*/ 132 w 133"/>
                <a:gd name="T3" fmla="*/ 59 h 59"/>
                <a:gd name="T4" fmla="*/ 133 w 133"/>
                <a:gd name="T5" fmla="*/ 59 h 59"/>
                <a:gd name="T6" fmla="*/ 44 w 133"/>
                <a:gd name="T7" fmla="*/ 0 h 59"/>
                <a:gd name="T8" fmla="*/ 0 w 133"/>
                <a:gd name="T9" fmla="*/ 0 h 59"/>
                <a:gd name="T10" fmla="*/ 26 w 133"/>
                <a:gd name="T11" fmla="*/ 3 h 59"/>
                <a:gd name="T12" fmla="*/ 46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6" y="3"/>
                  </a:moveTo>
                  <a:cubicBezTo>
                    <a:pt x="89" y="3"/>
                    <a:pt x="114" y="27"/>
                    <a:pt x="132" y="59"/>
                  </a:cubicBezTo>
                  <a:cubicBezTo>
                    <a:pt x="133" y="59"/>
                    <a:pt x="133" y="59"/>
                    <a:pt x="133" y="59"/>
                  </a:cubicBezTo>
                  <a:cubicBezTo>
                    <a:pt x="114" y="25"/>
                    <a:pt x="88" y="0"/>
                    <a:pt x="44" y="0"/>
                  </a:cubicBezTo>
                  <a:cubicBezTo>
                    <a:pt x="0" y="0"/>
                    <a:pt x="0" y="0"/>
                    <a:pt x="0" y="0"/>
                  </a:cubicBezTo>
                  <a:cubicBezTo>
                    <a:pt x="9" y="0"/>
                    <a:pt x="18" y="1"/>
                    <a:pt x="26" y="3"/>
                  </a:cubicBezTo>
                  <a:lnTo>
                    <a:pt x="46" y="3"/>
                  </a:lnTo>
                  <a:close/>
                </a:path>
              </a:pathLst>
            </a:custGeom>
            <a:solidFill>
              <a:srgbClr val="779DCE"/>
            </a:solidFill>
            <a:ln w="9525">
              <a:noFill/>
              <a:round/>
              <a:headEnd/>
              <a:tailEnd/>
            </a:ln>
          </p:spPr>
          <p:txBody>
            <a:bodyPr/>
            <a:lstStyle/>
            <a:p>
              <a:endParaRPr lang="en-US"/>
            </a:p>
          </p:txBody>
        </p:sp>
        <p:sp>
          <p:nvSpPr>
            <p:cNvPr id="162" name="Freeform 779"/>
            <p:cNvSpPr>
              <a:spLocks noChangeAspect="1"/>
            </p:cNvSpPr>
            <p:nvPr/>
          </p:nvSpPr>
          <p:spPr bwMode="auto">
            <a:xfrm>
              <a:off x="438" y="2886"/>
              <a:ext cx="51" cy="46"/>
            </a:xfrm>
            <a:custGeom>
              <a:avLst/>
              <a:gdLst>
                <a:gd name="T0" fmla="*/ 44 w 139"/>
                <a:gd name="T1" fmla="*/ 0 h 75"/>
                <a:gd name="T2" fmla="*/ 0 w 139"/>
                <a:gd name="T3" fmla="*/ 0 h 75"/>
                <a:gd name="T4" fmla="*/ 95 w 139"/>
                <a:gd name="T5" fmla="*/ 75 h 75"/>
                <a:gd name="T6" fmla="*/ 139 w 139"/>
                <a:gd name="T7" fmla="*/ 75 h 75"/>
                <a:gd name="T8" fmla="*/ 44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4" y="0"/>
                  </a:moveTo>
                  <a:cubicBezTo>
                    <a:pt x="0" y="0"/>
                    <a:pt x="0" y="0"/>
                    <a:pt x="0" y="0"/>
                  </a:cubicBezTo>
                  <a:cubicBezTo>
                    <a:pt x="20" y="41"/>
                    <a:pt x="45" y="75"/>
                    <a:pt x="95" y="75"/>
                  </a:cubicBezTo>
                  <a:cubicBezTo>
                    <a:pt x="139" y="75"/>
                    <a:pt x="139" y="75"/>
                    <a:pt x="139" y="75"/>
                  </a:cubicBezTo>
                  <a:cubicBezTo>
                    <a:pt x="90" y="75"/>
                    <a:pt x="64" y="41"/>
                    <a:pt x="44" y="0"/>
                  </a:cubicBezTo>
                  <a:close/>
                </a:path>
              </a:pathLst>
            </a:custGeom>
            <a:solidFill>
              <a:srgbClr val="33559E"/>
            </a:solidFill>
            <a:ln w="9525">
              <a:noFill/>
              <a:round/>
              <a:headEnd/>
              <a:tailEnd/>
            </a:ln>
          </p:spPr>
          <p:txBody>
            <a:bodyPr/>
            <a:lstStyle/>
            <a:p>
              <a:endParaRPr lang="en-US"/>
            </a:p>
          </p:txBody>
        </p:sp>
        <p:sp>
          <p:nvSpPr>
            <p:cNvPr id="163" name="Freeform 780"/>
            <p:cNvSpPr>
              <a:spLocks noChangeAspect="1"/>
            </p:cNvSpPr>
            <p:nvPr/>
          </p:nvSpPr>
          <p:spPr bwMode="auto">
            <a:xfrm>
              <a:off x="391" y="2794"/>
              <a:ext cx="98" cy="138"/>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rgbClr val="0066FF"/>
            </a:solidFill>
            <a:ln w="8001" cap="flat">
              <a:solidFill>
                <a:srgbClr val="0066FF"/>
              </a:solidFill>
              <a:prstDash val="solid"/>
              <a:miter lim="800000"/>
              <a:headEnd/>
              <a:tailEnd/>
            </a:ln>
          </p:spPr>
          <p:txBody>
            <a:bodyPr/>
            <a:lstStyle/>
            <a:p>
              <a:endParaRPr lang="en-US"/>
            </a:p>
          </p:txBody>
        </p:sp>
        <p:sp>
          <p:nvSpPr>
            <p:cNvPr id="164" name="Freeform 781"/>
            <p:cNvSpPr>
              <a:spLocks noChangeAspect="1"/>
            </p:cNvSpPr>
            <p:nvPr/>
          </p:nvSpPr>
          <p:spPr bwMode="auto">
            <a:xfrm>
              <a:off x="424" y="2832"/>
              <a:ext cx="16" cy="2"/>
            </a:xfrm>
            <a:custGeom>
              <a:avLst/>
              <a:gdLst>
                <a:gd name="T0" fmla="*/ 0 w 107"/>
                <a:gd name="T1" fmla="*/ 0 h 8"/>
                <a:gd name="T2" fmla="*/ 102 w 107"/>
                <a:gd name="T3" fmla="*/ 0 h 8"/>
                <a:gd name="T4" fmla="*/ 107 w 107"/>
                <a:gd name="T5" fmla="*/ 8 h 8"/>
                <a:gd name="T6" fmla="*/ 2 w 107"/>
                <a:gd name="T7" fmla="*/ 8 h 8"/>
                <a:gd name="T8" fmla="*/ 0 w 107"/>
                <a:gd name="T9" fmla="*/ 0 h 8"/>
                <a:gd name="T10" fmla="*/ 0 60000 65536"/>
                <a:gd name="T11" fmla="*/ 0 60000 65536"/>
                <a:gd name="T12" fmla="*/ 0 60000 65536"/>
                <a:gd name="T13" fmla="*/ 0 60000 65536"/>
                <a:gd name="T14" fmla="*/ 0 60000 65536"/>
                <a:gd name="T15" fmla="*/ 0 w 107"/>
                <a:gd name="T16" fmla="*/ 0 h 8"/>
                <a:gd name="T17" fmla="*/ 107 w 107"/>
                <a:gd name="T18" fmla="*/ 8 h 8"/>
              </a:gdLst>
              <a:ahLst/>
              <a:cxnLst>
                <a:cxn ang="T10">
                  <a:pos x="T0" y="T1"/>
                </a:cxn>
                <a:cxn ang="T11">
                  <a:pos x="T2" y="T3"/>
                </a:cxn>
                <a:cxn ang="T12">
                  <a:pos x="T4" y="T5"/>
                </a:cxn>
                <a:cxn ang="T13">
                  <a:pos x="T6" y="T7"/>
                </a:cxn>
                <a:cxn ang="T14">
                  <a:pos x="T8" y="T9"/>
                </a:cxn>
              </a:cxnLst>
              <a:rect l="T15" t="T16" r="T17" b="T18"/>
              <a:pathLst>
                <a:path w="107" h="8">
                  <a:moveTo>
                    <a:pt x="0" y="0"/>
                  </a:moveTo>
                  <a:lnTo>
                    <a:pt x="102" y="0"/>
                  </a:lnTo>
                  <a:lnTo>
                    <a:pt x="107" y="8"/>
                  </a:lnTo>
                  <a:lnTo>
                    <a:pt x="2" y="8"/>
                  </a:lnTo>
                  <a:lnTo>
                    <a:pt x="0" y="0"/>
                  </a:lnTo>
                  <a:close/>
                </a:path>
              </a:pathLst>
            </a:custGeom>
            <a:solidFill>
              <a:srgbClr val="0066FF"/>
            </a:solidFill>
            <a:ln w="9525">
              <a:solidFill>
                <a:srgbClr val="0066FF"/>
              </a:solidFill>
              <a:round/>
              <a:headEnd/>
              <a:tailEnd/>
            </a:ln>
          </p:spPr>
          <p:txBody>
            <a:bodyPr/>
            <a:lstStyle/>
            <a:p>
              <a:endParaRPr lang="en-US"/>
            </a:p>
          </p:txBody>
        </p:sp>
        <p:sp>
          <p:nvSpPr>
            <p:cNvPr id="165" name="Freeform 782"/>
            <p:cNvSpPr>
              <a:spLocks noChangeAspect="1"/>
            </p:cNvSpPr>
            <p:nvPr/>
          </p:nvSpPr>
          <p:spPr bwMode="auto">
            <a:xfrm>
              <a:off x="424" y="2835"/>
              <a:ext cx="15" cy="1"/>
            </a:xfrm>
            <a:custGeom>
              <a:avLst/>
              <a:gdLst>
                <a:gd name="T0" fmla="*/ 0 w 105"/>
                <a:gd name="T1" fmla="*/ 0 h 5"/>
                <a:gd name="T2" fmla="*/ 105 w 105"/>
                <a:gd name="T3" fmla="*/ 0 h 5"/>
                <a:gd name="T4" fmla="*/ 105 w 105"/>
                <a:gd name="T5" fmla="*/ 5 h 5"/>
                <a:gd name="T6" fmla="*/ 3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5" y="0"/>
                  </a:lnTo>
                  <a:lnTo>
                    <a:pt x="105" y="5"/>
                  </a:lnTo>
                  <a:lnTo>
                    <a:pt x="3" y="5"/>
                  </a:lnTo>
                  <a:lnTo>
                    <a:pt x="0" y="0"/>
                  </a:lnTo>
                  <a:close/>
                </a:path>
              </a:pathLst>
            </a:custGeom>
            <a:solidFill>
              <a:srgbClr val="5578B6"/>
            </a:solidFill>
            <a:ln w="9525">
              <a:noFill/>
              <a:round/>
              <a:headEnd/>
              <a:tailEnd/>
            </a:ln>
          </p:spPr>
          <p:txBody>
            <a:bodyPr/>
            <a:lstStyle/>
            <a:p>
              <a:endParaRPr lang="en-US"/>
            </a:p>
          </p:txBody>
        </p:sp>
        <p:sp>
          <p:nvSpPr>
            <p:cNvPr id="166" name="Freeform 783"/>
            <p:cNvSpPr>
              <a:spLocks noChangeAspect="1"/>
            </p:cNvSpPr>
            <p:nvPr/>
          </p:nvSpPr>
          <p:spPr bwMode="auto">
            <a:xfrm>
              <a:off x="438" y="2883"/>
              <a:ext cx="16" cy="2"/>
            </a:xfrm>
            <a:custGeom>
              <a:avLst/>
              <a:gdLst>
                <a:gd name="T0" fmla="*/ 107 w 107"/>
                <a:gd name="T1" fmla="*/ 8 h 8"/>
                <a:gd name="T2" fmla="*/ 5 w 107"/>
                <a:gd name="T3" fmla="*/ 8 h 8"/>
                <a:gd name="T4" fmla="*/ 0 w 107"/>
                <a:gd name="T5" fmla="*/ 0 h 8"/>
                <a:gd name="T6" fmla="*/ 105 w 107"/>
                <a:gd name="T7" fmla="*/ 0 h 8"/>
                <a:gd name="T8" fmla="*/ 107 w 107"/>
                <a:gd name="T9" fmla="*/ 8 h 8"/>
                <a:gd name="T10" fmla="*/ 0 60000 65536"/>
                <a:gd name="T11" fmla="*/ 0 60000 65536"/>
                <a:gd name="T12" fmla="*/ 0 60000 65536"/>
                <a:gd name="T13" fmla="*/ 0 60000 65536"/>
                <a:gd name="T14" fmla="*/ 0 60000 65536"/>
                <a:gd name="T15" fmla="*/ 0 w 107"/>
                <a:gd name="T16" fmla="*/ 0 h 8"/>
                <a:gd name="T17" fmla="*/ 107 w 107"/>
                <a:gd name="T18" fmla="*/ 8 h 8"/>
              </a:gdLst>
              <a:ahLst/>
              <a:cxnLst>
                <a:cxn ang="T10">
                  <a:pos x="T0" y="T1"/>
                </a:cxn>
                <a:cxn ang="T11">
                  <a:pos x="T2" y="T3"/>
                </a:cxn>
                <a:cxn ang="T12">
                  <a:pos x="T4" y="T5"/>
                </a:cxn>
                <a:cxn ang="T13">
                  <a:pos x="T6" y="T7"/>
                </a:cxn>
                <a:cxn ang="T14">
                  <a:pos x="T8" y="T9"/>
                </a:cxn>
              </a:cxnLst>
              <a:rect l="T15" t="T16" r="T17" b="T18"/>
              <a:pathLst>
                <a:path w="107" h="8">
                  <a:moveTo>
                    <a:pt x="107" y="8"/>
                  </a:moveTo>
                  <a:lnTo>
                    <a:pt x="5" y="8"/>
                  </a:lnTo>
                  <a:lnTo>
                    <a:pt x="0" y="0"/>
                  </a:lnTo>
                  <a:lnTo>
                    <a:pt x="105" y="0"/>
                  </a:lnTo>
                  <a:lnTo>
                    <a:pt x="107" y="8"/>
                  </a:lnTo>
                  <a:close/>
                </a:path>
              </a:pathLst>
            </a:custGeom>
            <a:solidFill>
              <a:srgbClr val="0066FF"/>
            </a:solidFill>
            <a:ln w="9525">
              <a:solidFill>
                <a:srgbClr val="0066FF"/>
              </a:solidFill>
              <a:round/>
              <a:headEnd/>
              <a:tailEnd/>
            </a:ln>
          </p:spPr>
          <p:txBody>
            <a:bodyPr/>
            <a:lstStyle/>
            <a:p>
              <a:endParaRPr lang="en-US"/>
            </a:p>
          </p:txBody>
        </p:sp>
        <p:sp>
          <p:nvSpPr>
            <p:cNvPr id="167" name="Freeform 784"/>
            <p:cNvSpPr>
              <a:spLocks noChangeAspect="1"/>
            </p:cNvSpPr>
            <p:nvPr/>
          </p:nvSpPr>
          <p:spPr bwMode="auto">
            <a:xfrm>
              <a:off x="437" y="2881"/>
              <a:ext cx="16" cy="1"/>
            </a:xfrm>
            <a:custGeom>
              <a:avLst/>
              <a:gdLst>
                <a:gd name="T0" fmla="*/ 107 w 107"/>
                <a:gd name="T1" fmla="*/ 5 h 5"/>
                <a:gd name="T2" fmla="*/ 2 w 107"/>
                <a:gd name="T3" fmla="*/ 5 h 5"/>
                <a:gd name="T4" fmla="*/ 0 w 107"/>
                <a:gd name="T5" fmla="*/ 0 h 5"/>
                <a:gd name="T6" fmla="*/ 105 w 107"/>
                <a:gd name="T7" fmla="*/ 0 h 5"/>
                <a:gd name="T8" fmla="*/ 107 w 107"/>
                <a:gd name="T9" fmla="*/ 5 h 5"/>
                <a:gd name="T10" fmla="*/ 0 60000 65536"/>
                <a:gd name="T11" fmla="*/ 0 60000 65536"/>
                <a:gd name="T12" fmla="*/ 0 60000 65536"/>
                <a:gd name="T13" fmla="*/ 0 60000 65536"/>
                <a:gd name="T14" fmla="*/ 0 60000 65536"/>
                <a:gd name="T15" fmla="*/ 0 w 107"/>
                <a:gd name="T16" fmla="*/ 0 h 5"/>
                <a:gd name="T17" fmla="*/ 107 w 107"/>
                <a:gd name="T18" fmla="*/ 5 h 5"/>
              </a:gdLst>
              <a:ahLst/>
              <a:cxnLst>
                <a:cxn ang="T10">
                  <a:pos x="T0" y="T1"/>
                </a:cxn>
                <a:cxn ang="T11">
                  <a:pos x="T2" y="T3"/>
                </a:cxn>
                <a:cxn ang="T12">
                  <a:pos x="T4" y="T5"/>
                </a:cxn>
                <a:cxn ang="T13">
                  <a:pos x="T6" y="T7"/>
                </a:cxn>
                <a:cxn ang="T14">
                  <a:pos x="T8" y="T9"/>
                </a:cxn>
              </a:cxnLst>
              <a:rect l="T15" t="T16" r="T17" b="T18"/>
              <a:pathLst>
                <a:path w="107" h="5">
                  <a:moveTo>
                    <a:pt x="107" y="5"/>
                  </a:moveTo>
                  <a:lnTo>
                    <a:pt x="2" y="5"/>
                  </a:lnTo>
                  <a:lnTo>
                    <a:pt x="0" y="0"/>
                  </a:lnTo>
                  <a:lnTo>
                    <a:pt x="105" y="0"/>
                  </a:lnTo>
                  <a:lnTo>
                    <a:pt x="107" y="5"/>
                  </a:lnTo>
                  <a:close/>
                </a:path>
              </a:pathLst>
            </a:custGeom>
            <a:solidFill>
              <a:srgbClr val="33559E"/>
            </a:solidFill>
            <a:ln w="9525">
              <a:noFill/>
              <a:round/>
              <a:headEnd/>
              <a:tailEnd/>
            </a:ln>
          </p:spPr>
          <p:txBody>
            <a:bodyPr/>
            <a:lstStyle/>
            <a:p>
              <a:endParaRPr lang="en-US"/>
            </a:p>
          </p:txBody>
        </p:sp>
        <p:sp>
          <p:nvSpPr>
            <p:cNvPr id="168" name="Freeform 785"/>
            <p:cNvSpPr>
              <a:spLocks noChangeAspect="1"/>
            </p:cNvSpPr>
            <p:nvPr/>
          </p:nvSpPr>
          <p:spPr bwMode="auto">
            <a:xfrm>
              <a:off x="473" y="2794"/>
              <a:ext cx="99" cy="137"/>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rgbClr val="3B59A0"/>
            </a:solidFill>
            <a:ln w="9525">
              <a:noFill/>
              <a:round/>
              <a:headEnd/>
              <a:tailEnd/>
            </a:ln>
          </p:spPr>
          <p:txBody>
            <a:bodyPr/>
            <a:lstStyle/>
            <a:p>
              <a:endParaRPr lang="en-US"/>
            </a:p>
          </p:txBody>
        </p:sp>
        <p:sp>
          <p:nvSpPr>
            <p:cNvPr id="169" name="Freeform 786"/>
            <p:cNvSpPr>
              <a:spLocks noChangeAspect="1"/>
            </p:cNvSpPr>
            <p:nvPr/>
          </p:nvSpPr>
          <p:spPr bwMode="auto">
            <a:xfrm>
              <a:off x="475" y="2794"/>
              <a:ext cx="48" cy="36"/>
            </a:xfrm>
            <a:custGeom>
              <a:avLst/>
              <a:gdLst>
                <a:gd name="T0" fmla="*/ 44 w 133"/>
                <a:gd name="T1" fmla="*/ 0 h 59"/>
                <a:gd name="T2" fmla="*/ 0 w 133"/>
                <a:gd name="T3" fmla="*/ 0 h 59"/>
                <a:gd name="T4" fmla="*/ 88 w 133"/>
                <a:gd name="T5" fmla="*/ 59 h 59"/>
                <a:gd name="T6" fmla="*/ 133 w 133"/>
                <a:gd name="T7" fmla="*/ 59 h 59"/>
                <a:gd name="T8" fmla="*/ 44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4" y="0"/>
                  </a:moveTo>
                  <a:cubicBezTo>
                    <a:pt x="0" y="0"/>
                    <a:pt x="0" y="0"/>
                    <a:pt x="0" y="0"/>
                  </a:cubicBezTo>
                  <a:cubicBezTo>
                    <a:pt x="44" y="0"/>
                    <a:pt x="69" y="26"/>
                    <a:pt x="88" y="59"/>
                  </a:cubicBezTo>
                  <a:cubicBezTo>
                    <a:pt x="133" y="59"/>
                    <a:pt x="133" y="59"/>
                    <a:pt x="133" y="59"/>
                  </a:cubicBezTo>
                  <a:cubicBezTo>
                    <a:pt x="113" y="26"/>
                    <a:pt x="88" y="0"/>
                    <a:pt x="44" y="0"/>
                  </a:cubicBezTo>
                  <a:close/>
                </a:path>
              </a:pathLst>
            </a:custGeom>
            <a:solidFill>
              <a:srgbClr val="5578B6"/>
            </a:solidFill>
            <a:ln w="9525">
              <a:noFill/>
              <a:round/>
              <a:headEnd/>
              <a:tailEnd/>
            </a:ln>
          </p:spPr>
          <p:txBody>
            <a:bodyPr/>
            <a:lstStyle/>
            <a:p>
              <a:endParaRPr lang="en-US"/>
            </a:p>
          </p:txBody>
        </p:sp>
        <p:sp>
          <p:nvSpPr>
            <p:cNvPr id="170" name="Freeform 787"/>
            <p:cNvSpPr>
              <a:spLocks noChangeAspect="1"/>
            </p:cNvSpPr>
            <p:nvPr/>
          </p:nvSpPr>
          <p:spPr bwMode="auto">
            <a:xfrm>
              <a:off x="473" y="2794"/>
              <a:ext cx="49" cy="36"/>
            </a:xfrm>
            <a:custGeom>
              <a:avLst/>
              <a:gdLst>
                <a:gd name="T0" fmla="*/ 47 w 133"/>
                <a:gd name="T1" fmla="*/ 3 h 59"/>
                <a:gd name="T2" fmla="*/ 133 w 133"/>
                <a:gd name="T3" fmla="*/ 59 h 59"/>
                <a:gd name="T4" fmla="*/ 133 w 133"/>
                <a:gd name="T5" fmla="*/ 59 h 59"/>
                <a:gd name="T6" fmla="*/ 45 w 133"/>
                <a:gd name="T7" fmla="*/ 0 h 59"/>
                <a:gd name="T8" fmla="*/ 0 w 133"/>
                <a:gd name="T9" fmla="*/ 0 h 59"/>
                <a:gd name="T10" fmla="*/ 26 w 133"/>
                <a:gd name="T11" fmla="*/ 3 h 59"/>
                <a:gd name="T12" fmla="*/ 47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3"/>
                  </a:moveTo>
                  <a:cubicBezTo>
                    <a:pt x="89" y="3"/>
                    <a:pt x="114" y="27"/>
                    <a:pt x="133" y="59"/>
                  </a:cubicBezTo>
                  <a:cubicBezTo>
                    <a:pt x="133" y="59"/>
                    <a:pt x="133" y="59"/>
                    <a:pt x="133" y="59"/>
                  </a:cubicBezTo>
                  <a:cubicBezTo>
                    <a:pt x="114" y="25"/>
                    <a:pt x="89" y="0"/>
                    <a:pt x="45" y="0"/>
                  </a:cubicBezTo>
                  <a:cubicBezTo>
                    <a:pt x="0" y="0"/>
                    <a:pt x="0" y="0"/>
                    <a:pt x="0" y="0"/>
                  </a:cubicBezTo>
                  <a:cubicBezTo>
                    <a:pt x="10" y="0"/>
                    <a:pt x="18" y="1"/>
                    <a:pt x="26" y="3"/>
                  </a:cubicBezTo>
                  <a:lnTo>
                    <a:pt x="47" y="3"/>
                  </a:lnTo>
                  <a:close/>
                </a:path>
              </a:pathLst>
            </a:custGeom>
            <a:solidFill>
              <a:srgbClr val="779DCE"/>
            </a:solidFill>
            <a:ln w="9525">
              <a:noFill/>
              <a:round/>
              <a:headEnd/>
              <a:tailEnd/>
            </a:ln>
          </p:spPr>
          <p:txBody>
            <a:bodyPr/>
            <a:lstStyle/>
            <a:p>
              <a:endParaRPr lang="en-US"/>
            </a:p>
          </p:txBody>
        </p:sp>
        <p:sp>
          <p:nvSpPr>
            <p:cNvPr id="171" name="Freeform 788"/>
            <p:cNvSpPr>
              <a:spLocks noChangeAspect="1"/>
            </p:cNvSpPr>
            <p:nvPr/>
          </p:nvSpPr>
          <p:spPr bwMode="auto">
            <a:xfrm>
              <a:off x="522" y="2886"/>
              <a:ext cx="52" cy="46"/>
            </a:xfrm>
            <a:custGeom>
              <a:avLst/>
              <a:gdLst>
                <a:gd name="T0" fmla="*/ 45 w 140"/>
                <a:gd name="T1" fmla="*/ 0 h 75"/>
                <a:gd name="T2" fmla="*/ 0 w 140"/>
                <a:gd name="T3" fmla="*/ 0 h 75"/>
                <a:gd name="T4" fmla="*/ 95 w 140"/>
                <a:gd name="T5" fmla="*/ 75 h 75"/>
                <a:gd name="T6" fmla="*/ 140 w 140"/>
                <a:gd name="T7" fmla="*/ 75 h 75"/>
                <a:gd name="T8" fmla="*/ 45 w 140"/>
                <a:gd name="T9" fmla="*/ 0 h 75"/>
                <a:gd name="T10" fmla="*/ 0 60000 65536"/>
                <a:gd name="T11" fmla="*/ 0 60000 65536"/>
                <a:gd name="T12" fmla="*/ 0 60000 65536"/>
                <a:gd name="T13" fmla="*/ 0 60000 65536"/>
                <a:gd name="T14" fmla="*/ 0 60000 65536"/>
                <a:gd name="T15" fmla="*/ 0 w 140"/>
                <a:gd name="T16" fmla="*/ 0 h 75"/>
                <a:gd name="T17" fmla="*/ 140 w 140"/>
                <a:gd name="T18" fmla="*/ 75 h 75"/>
              </a:gdLst>
              <a:ahLst/>
              <a:cxnLst>
                <a:cxn ang="T10">
                  <a:pos x="T0" y="T1"/>
                </a:cxn>
                <a:cxn ang="T11">
                  <a:pos x="T2" y="T3"/>
                </a:cxn>
                <a:cxn ang="T12">
                  <a:pos x="T4" y="T5"/>
                </a:cxn>
                <a:cxn ang="T13">
                  <a:pos x="T6" y="T7"/>
                </a:cxn>
                <a:cxn ang="T14">
                  <a:pos x="T8" y="T9"/>
                </a:cxn>
              </a:cxnLst>
              <a:rect l="T15" t="T16" r="T17" b="T18"/>
              <a:pathLst>
                <a:path w="140" h="75">
                  <a:moveTo>
                    <a:pt x="45" y="0"/>
                  </a:moveTo>
                  <a:cubicBezTo>
                    <a:pt x="0" y="0"/>
                    <a:pt x="0" y="0"/>
                    <a:pt x="0" y="0"/>
                  </a:cubicBezTo>
                  <a:cubicBezTo>
                    <a:pt x="20" y="41"/>
                    <a:pt x="46" y="75"/>
                    <a:pt x="95" y="75"/>
                  </a:cubicBezTo>
                  <a:cubicBezTo>
                    <a:pt x="140" y="75"/>
                    <a:pt x="140" y="75"/>
                    <a:pt x="140" y="75"/>
                  </a:cubicBezTo>
                  <a:cubicBezTo>
                    <a:pt x="90" y="75"/>
                    <a:pt x="65" y="41"/>
                    <a:pt x="45" y="0"/>
                  </a:cubicBezTo>
                  <a:close/>
                </a:path>
              </a:pathLst>
            </a:custGeom>
            <a:solidFill>
              <a:srgbClr val="33559E"/>
            </a:solidFill>
            <a:ln w="9525">
              <a:noFill/>
              <a:round/>
              <a:headEnd/>
              <a:tailEnd/>
            </a:ln>
          </p:spPr>
          <p:txBody>
            <a:bodyPr/>
            <a:lstStyle/>
            <a:p>
              <a:endParaRPr lang="en-US"/>
            </a:p>
          </p:txBody>
        </p:sp>
        <p:sp>
          <p:nvSpPr>
            <p:cNvPr id="172" name="Freeform 789"/>
            <p:cNvSpPr>
              <a:spLocks noChangeAspect="1"/>
            </p:cNvSpPr>
            <p:nvPr/>
          </p:nvSpPr>
          <p:spPr bwMode="auto">
            <a:xfrm>
              <a:off x="473" y="2794"/>
              <a:ext cx="99" cy="137"/>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rgbClr val="FF0000"/>
            </a:solidFill>
            <a:ln w="8001" cap="flat">
              <a:solidFill>
                <a:srgbClr val="FF0000"/>
              </a:solidFill>
              <a:prstDash val="solid"/>
              <a:miter lim="800000"/>
              <a:headEnd/>
              <a:tailEnd/>
            </a:ln>
          </p:spPr>
          <p:txBody>
            <a:bodyPr/>
            <a:lstStyle/>
            <a:p>
              <a:endParaRPr lang="en-US"/>
            </a:p>
          </p:txBody>
        </p:sp>
        <p:sp>
          <p:nvSpPr>
            <p:cNvPr id="173" name="Freeform 790"/>
            <p:cNvSpPr>
              <a:spLocks noChangeAspect="1"/>
            </p:cNvSpPr>
            <p:nvPr/>
          </p:nvSpPr>
          <p:spPr bwMode="auto">
            <a:xfrm>
              <a:off x="508" y="2832"/>
              <a:ext cx="16" cy="2"/>
            </a:xfrm>
            <a:custGeom>
              <a:avLst/>
              <a:gdLst>
                <a:gd name="T0" fmla="*/ 0 w 110"/>
                <a:gd name="T1" fmla="*/ 0 h 8"/>
                <a:gd name="T2" fmla="*/ 105 w 110"/>
                <a:gd name="T3" fmla="*/ 0 h 8"/>
                <a:gd name="T4" fmla="*/ 110 w 110"/>
                <a:gd name="T5" fmla="*/ 8 h 8"/>
                <a:gd name="T6" fmla="*/ 5 w 110"/>
                <a:gd name="T7" fmla="*/ 8 h 8"/>
                <a:gd name="T8" fmla="*/ 0 w 110"/>
                <a:gd name="T9" fmla="*/ 0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0" y="0"/>
                  </a:moveTo>
                  <a:lnTo>
                    <a:pt x="105" y="0"/>
                  </a:lnTo>
                  <a:lnTo>
                    <a:pt x="110" y="8"/>
                  </a:lnTo>
                  <a:lnTo>
                    <a:pt x="5" y="8"/>
                  </a:lnTo>
                  <a:lnTo>
                    <a:pt x="0" y="0"/>
                  </a:lnTo>
                  <a:close/>
                </a:path>
              </a:pathLst>
            </a:custGeom>
            <a:solidFill>
              <a:srgbClr val="5578B6"/>
            </a:solidFill>
            <a:ln w="9525">
              <a:noFill/>
              <a:round/>
              <a:headEnd/>
              <a:tailEnd/>
            </a:ln>
          </p:spPr>
          <p:txBody>
            <a:bodyPr/>
            <a:lstStyle/>
            <a:p>
              <a:endParaRPr lang="en-US"/>
            </a:p>
          </p:txBody>
        </p:sp>
        <p:sp>
          <p:nvSpPr>
            <p:cNvPr id="174" name="Freeform 791"/>
            <p:cNvSpPr>
              <a:spLocks noChangeAspect="1"/>
            </p:cNvSpPr>
            <p:nvPr/>
          </p:nvSpPr>
          <p:spPr bwMode="auto">
            <a:xfrm>
              <a:off x="509" y="2835"/>
              <a:ext cx="16" cy="1"/>
            </a:xfrm>
            <a:custGeom>
              <a:avLst/>
              <a:gdLst>
                <a:gd name="T0" fmla="*/ 0 w 105"/>
                <a:gd name="T1" fmla="*/ 0 h 5"/>
                <a:gd name="T2" fmla="*/ 102 w 105"/>
                <a:gd name="T3" fmla="*/ 0 h 5"/>
                <a:gd name="T4" fmla="*/ 105 w 105"/>
                <a:gd name="T5" fmla="*/ 5 h 5"/>
                <a:gd name="T6" fmla="*/ 0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2" y="0"/>
                  </a:lnTo>
                  <a:lnTo>
                    <a:pt x="105" y="5"/>
                  </a:lnTo>
                  <a:lnTo>
                    <a:pt x="0" y="5"/>
                  </a:lnTo>
                  <a:lnTo>
                    <a:pt x="0" y="0"/>
                  </a:lnTo>
                  <a:close/>
                </a:path>
              </a:pathLst>
            </a:custGeom>
            <a:solidFill>
              <a:srgbClr val="FF0000"/>
            </a:solidFill>
            <a:ln w="9525">
              <a:solidFill>
                <a:srgbClr val="FF0000"/>
              </a:solidFill>
              <a:round/>
              <a:headEnd/>
              <a:tailEnd/>
            </a:ln>
          </p:spPr>
          <p:txBody>
            <a:bodyPr/>
            <a:lstStyle/>
            <a:p>
              <a:endParaRPr lang="en-US"/>
            </a:p>
          </p:txBody>
        </p:sp>
        <p:sp>
          <p:nvSpPr>
            <p:cNvPr id="175" name="Freeform 792"/>
            <p:cNvSpPr>
              <a:spLocks noChangeAspect="1"/>
            </p:cNvSpPr>
            <p:nvPr/>
          </p:nvSpPr>
          <p:spPr bwMode="auto">
            <a:xfrm>
              <a:off x="522" y="2883"/>
              <a:ext cx="16" cy="2"/>
            </a:xfrm>
            <a:custGeom>
              <a:avLst/>
              <a:gdLst>
                <a:gd name="T0" fmla="*/ 108 w 108"/>
                <a:gd name="T1" fmla="*/ 8 h 8"/>
                <a:gd name="T2" fmla="*/ 3 w 108"/>
                <a:gd name="T3" fmla="*/ 8 h 8"/>
                <a:gd name="T4" fmla="*/ 0 w 108"/>
                <a:gd name="T5" fmla="*/ 0 h 8"/>
                <a:gd name="T6" fmla="*/ 103 w 108"/>
                <a:gd name="T7" fmla="*/ 0 h 8"/>
                <a:gd name="T8" fmla="*/ 108 w 108"/>
                <a:gd name="T9" fmla="*/ 8 h 8"/>
                <a:gd name="T10" fmla="*/ 0 60000 65536"/>
                <a:gd name="T11" fmla="*/ 0 60000 65536"/>
                <a:gd name="T12" fmla="*/ 0 60000 65536"/>
                <a:gd name="T13" fmla="*/ 0 60000 65536"/>
                <a:gd name="T14" fmla="*/ 0 60000 65536"/>
                <a:gd name="T15" fmla="*/ 0 w 108"/>
                <a:gd name="T16" fmla="*/ 0 h 8"/>
                <a:gd name="T17" fmla="*/ 108 w 108"/>
                <a:gd name="T18" fmla="*/ 8 h 8"/>
              </a:gdLst>
              <a:ahLst/>
              <a:cxnLst>
                <a:cxn ang="T10">
                  <a:pos x="T0" y="T1"/>
                </a:cxn>
                <a:cxn ang="T11">
                  <a:pos x="T2" y="T3"/>
                </a:cxn>
                <a:cxn ang="T12">
                  <a:pos x="T4" y="T5"/>
                </a:cxn>
                <a:cxn ang="T13">
                  <a:pos x="T6" y="T7"/>
                </a:cxn>
                <a:cxn ang="T14">
                  <a:pos x="T8" y="T9"/>
                </a:cxn>
              </a:cxnLst>
              <a:rect l="T15" t="T16" r="T17" b="T18"/>
              <a:pathLst>
                <a:path w="108" h="8">
                  <a:moveTo>
                    <a:pt x="108" y="8"/>
                  </a:moveTo>
                  <a:lnTo>
                    <a:pt x="3" y="8"/>
                  </a:lnTo>
                  <a:lnTo>
                    <a:pt x="0" y="0"/>
                  </a:lnTo>
                  <a:lnTo>
                    <a:pt x="103" y="0"/>
                  </a:lnTo>
                  <a:lnTo>
                    <a:pt x="108" y="8"/>
                  </a:lnTo>
                  <a:close/>
                </a:path>
              </a:pathLst>
            </a:custGeom>
            <a:solidFill>
              <a:srgbClr val="33559E"/>
            </a:solidFill>
            <a:ln w="9525">
              <a:noFill/>
              <a:round/>
              <a:headEnd/>
              <a:tailEnd/>
            </a:ln>
          </p:spPr>
          <p:txBody>
            <a:bodyPr/>
            <a:lstStyle/>
            <a:p>
              <a:endParaRPr lang="en-US"/>
            </a:p>
          </p:txBody>
        </p:sp>
        <p:sp>
          <p:nvSpPr>
            <p:cNvPr id="176" name="Freeform 793"/>
            <p:cNvSpPr>
              <a:spLocks noChangeAspect="1"/>
            </p:cNvSpPr>
            <p:nvPr/>
          </p:nvSpPr>
          <p:spPr bwMode="auto">
            <a:xfrm>
              <a:off x="521" y="2881"/>
              <a:ext cx="16" cy="1"/>
            </a:xfrm>
            <a:custGeom>
              <a:avLst/>
              <a:gdLst>
                <a:gd name="T0" fmla="*/ 105 w 105"/>
                <a:gd name="T1" fmla="*/ 5 h 5"/>
                <a:gd name="T2" fmla="*/ 3 w 105"/>
                <a:gd name="T3" fmla="*/ 5 h 5"/>
                <a:gd name="T4" fmla="*/ 0 w 105"/>
                <a:gd name="T5" fmla="*/ 0 h 5"/>
                <a:gd name="T6" fmla="*/ 103 w 105"/>
                <a:gd name="T7" fmla="*/ 0 h 5"/>
                <a:gd name="T8" fmla="*/ 105 w 105"/>
                <a:gd name="T9" fmla="*/ 5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105" y="5"/>
                  </a:moveTo>
                  <a:lnTo>
                    <a:pt x="3" y="5"/>
                  </a:lnTo>
                  <a:lnTo>
                    <a:pt x="0" y="0"/>
                  </a:lnTo>
                  <a:lnTo>
                    <a:pt x="103" y="0"/>
                  </a:lnTo>
                  <a:lnTo>
                    <a:pt x="105" y="5"/>
                  </a:lnTo>
                  <a:close/>
                </a:path>
              </a:pathLst>
            </a:custGeom>
            <a:solidFill>
              <a:srgbClr val="FF0000"/>
            </a:solidFill>
            <a:ln w="9525">
              <a:solidFill>
                <a:srgbClr val="FF0000"/>
              </a:solidFill>
              <a:round/>
              <a:headEnd/>
              <a:tailEnd/>
            </a:ln>
          </p:spPr>
          <p:txBody>
            <a:bodyPr/>
            <a:lstStyle/>
            <a:p>
              <a:endParaRPr lang="en-US"/>
            </a:p>
          </p:txBody>
        </p:sp>
        <p:sp>
          <p:nvSpPr>
            <p:cNvPr id="177" name="Freeform 794"/>
            <p:cNvSpPr>
              <a:spLocks noChangeAspect="1"/>
            </p:cNvSpPr>
            <p:nvPr/>
          </p:nvSpPr>
          <p:spPr bwMode="auto">
            <a:xfrm>
              <a:off x="557" y="2794"/>
              <a:ext cx="99" cy="137"/>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rgbClr val="3B59A0"/>
            </a:solidFill>
            <a:ln w="9525">
              <a:noFill/>
              <a:round/>
              <a:headEnd/>
              <a:tailEnd/>
            </a:ln>
          </p:spPr>
          <p:txBody>
            <a:bodyPr/>
            <a:lstStyle/>
            <a:p>
              <a:endParaRPr lang="en-US"/>
            </a:p>
          </p:txBody>
        </p:sp>
        <p:sp>
          <p:nvSpPr>
            <p:cNvPr id="178" name="Freeform 795"/>
            <p:cNvSpPr>
              <a:spLocks noChangeAspect="1"/>
            </p:cNvSpPr>
            <p:nvPr/>
          </p:nvSpPr>
          <p:spPr bwMode="auto">
            <a:xfrm>
              <a:off x="557" y="2794"/>
              <a:ext cx="49" cy="36"/>
            </a:xfrm>
            <a:custGeom>
              <a:avLst/>
              <a:gdLst>
                <a:gd name="T0" fmla="*/ 45 w 133"/>
                <a:gd name="T1" fmla="*/ 0 h 59"/>
                <a:gd name="T2" fmla="*/ 0 w 133"/>
                <a:gd name="T3" fmla="*/ 0 h 59"/>
                <a:gd name="T4" fmla="*/ 88 w 133"/>
                <a:gd name="T5" fmla="*/ 59 h 59"/>
                <a:gd name="T6" fmla="*/ 133 w 133"/>
                <a:gd name="T7" fmla="*/ 59 h 59"/>
                <a:gd name="T8" fmla="*/ 45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5" y="0"/>
                  </a:moveTo>
                  <a:cubicBezTo>
                    <a:pt x="0" y="0"/>
                    <a:pt x="0" y="0"/>
                    <a:pt x="0" y="0"/>
                  </a:cubicBezTo>
                  <a:cubicBezTo>
                    <a:pt x="44" y="0"/>
                    <a:pt x="69" y="26"/>
                    <a:pt x="88" y="59"/>
                  </a:cubicBezTo>
                  <a:cubicBezTo>
                    <a:pt x="133" y="59"/>
                    <a:pt x="133" y="59"/>
                    <a:pt x="133" y="59"/>
                  </a:cubicBezTo>
                  <a:cubicBezTo>
                    <a:pt x="114" y="26"/>
                    <a:pt x="89" y="0"/>
                    <a:pt x="45" y="0"/>
                  </a:cubicBezTo>
                  <a:close/>
                </a:path>
              </a:pathLst>
            </a:custGeom>
            <a:solidFill>
              <a:srgbClr val="0066FF"/>
            </a:solidFill>
            <a:ln w="9525">
              <a:solidFill>
                <a:srgbClr val="0066FF"/>
              </a:solidFill>
              <a:round/>
              <a:headEnd/>
              <a:tailEnd/>
            </a:ln>
          </p:spPr>
          <p:txBody>
            <a:bodyPr/>
            <a:lstStyle/>
            <a:p>
              <a:endParaRPr lang="en-US"/>
            </a:p>
          </p:txBody>
        </p:sp>
        <p:sp>
          <p:nvSpPr>
            <p:cNvPr id="179" name="Freeform 796"/>
            <p:cNvSpPr>
              <a:spLocks noChangeAspect="1"/>
            </p:cNvSpPr>
            <p:nvPr/>
          </p:nvSpPr>
          <p:spPr bwMode="auto">
            <a:xfrm>
              <a:off x="557" y="2794"/>
              <a:ext cx="49" cy="36"/>
            </a:xfrm>
            <a:custGeom>
              <a:avLst/>
              <a:gdLst>
                <a:gd name="T0" fmla="*/ 46 w 133"/>
                <a:gd name="T1" fmla="*/ 3 h 59"/>
                <a:gd name="T2" fmla="*/ 132 w 133"/>
                <a:gd name="T3" fmla="*/ 59 h 59"/>
                <a:gd name="T4" fmla="*/ 133 w 133"/>
                <a:gd name="T5" fmla="*/ 59 h 59"/>
                <a:gd name="T6" fmla="*/ 44 w 133"/>
                <a:gd name="T7" fmla="*/ 0 h 59"/>
                <a:gd name="T8" fmla="*/ 0 w 133"/>
                <a:gd name="T9" fmla="*/ 0 h 59"/>
                <a:gd name="T10" fmla="*/ 26 w 133"/>
                <a:gd name="T11" fmla="*/ 3 h 59"/>
                <a:gd name="T12" fmla="*/ 46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6" y="3"/>
                  </a:moveTo>
                  <a:cubicBezTo>
                    <a:pt x="89" y="3"/>
                    <a:pt x="114" y="27"/>
                    <a:pt x="132" y="59"/>
                  </a:cubicBezTo>
                  <a:cubicBezTo>
                    <a:pt x="133" y="59"/>
                    <a:pt x="133" y="59"/>
                    <a:pt x="133" y="59"/>
                  </a:cubicBezTo>
                  <a:cubicBezTo>
                    <a:pt x="114" y="25"/>
                    <a:pt x="88" y="0"/>
                    <a:pt x="44" y="0"/>
                  </a:cubicBezTo>
                  <a:cubicBezTo>
                    <a:pt x="0" y="0"/>
                    <a:pt x="0" y="0"/>
                    <a:pt x="0" y="0"/>
                  </a:cubicBezTo>
                  <a:cubicBezTo>
                    <a:pt x="9" y="0"/>
                    <a:pt x="18" y="1"/>
                    <a:pt x="26" y="3"/>
                  </a:cubicBezTo>
                  <a:lnTo>
                    <a:pt x="46" y="3"/>
                  </a:lnTo>
                  <a:close/>
                </a:path>
              </a:pathLst>
            </a:custGeom>
            <a:solidFill>
              <a:srgbClr val="779DCE"/>
            </a:solidFill>
            <a:ln w="9525">
              <a:noFill/>
              <a:round/>
              <a:headEnd/>
              <a:tailEnd/>
            </a:ln>
          </p:spPr>
          <p:txBody>
            <a:bodyPr/>
            <a:lstStyle/>
            <a:p>
              <a:endParaRPr lang="en-US"/>
            </a:p>
          </p:txBody>
        </p:sp>
        <p:sp>
          <p:nvSpPr>
            <p:cNvPr id="180" name="Freeform 797"/>
            <p:cNvSpPr>
              <a:spLocks noChangeAspect="1"/>
            </p:cNvSpPr>
            <p:nvPr/>
          </p:nvSpPr>
          <p:spPr bwMode="auto">
            <a:xfrm>
              <a:off x="605" y="2886"/>
              <a:ext cx="51" cy="46"/>
            </a:xfrm>
            <a:custGeom>
              <a:avLst/>
              <a:gdLst>
                <a:gd name="T0" fmla="*/ 44 w 139"/>
                <a:gd name="T1" fmla="*/ 0 h 75"/>
                <a:gd name="T2" fmla="*/ 0 w 139"/>
                <a:gd name="T3" fmla="*/ 0 h 75"/>
                <a:gd name="T4" fmla="*/ 95 w 139"/>
                <a:gd name="T5" fmla="*/ 75 h 75"/>
                <a:gd name="T6" fmla="*/ 139 w 139"/>
                <a:gd name="T7" fmla="*/ 75 h 75"/>
                <a:gd name="T8" fmla="*/ 44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4" y="0"/>
                  </a:moveTo>
                  <a:cubicBezTo>
                    <a:pt x="0" y="0"/>
                    <a:pt x="0" y="0"/>
                    <a:pt x="0" y="0"/>
                  </a:cubicBezTo>
                  <a:cubicBezTo>
                    <a:pt x="20" y="41"/>
                    <a:pt x="45" y="75"/>
                    <a:pt x="95" y="75"/>
                  </a:cubicBezTo>
                  <a:cubicBezTo>
                    <a:pt x="139" y="75"/>
                    <a:pt x="139" y="75"/>
                    <a:pt x="139" y="75"/>
                  </a:cubicBezTo>
                  <a:cubicBezTo>
                    <a:pt x="90" y="75"/>
                    <a:pt x="64" y="41"/>
                    <a:pt x="44" y="0"/>
                  </a:cubicBezTo>
                  <a:close/>
                </a:path>
              </a:pathLst>
            </a:custGeom>
            <a:solidFill>
              <a:srgbClr val="33559E"/>
            </a:solidFill>
            <a:ln w="9525">
              <a:noFill/>
              <a:round/>
              <a:headEnd/>
              <a:tailEnd/>
            </a:ln>
          </p:spPr>
          <p:txBody>
            <a:bodyPr/>
            <a:lstStyle/>
            <a:p>
              <a:endParaRPr lang="en-US"/>
            </a:p>
          </p:txBody>
        </p:sp>
        <p:sp>
          <p:nvSpPr>
            <p:cNvPr id="181" name="Freeform 798"/>
            <p:cNvSpPr>
              <a:spLocks noChangeAspect="1"/>
            </p:cNvSpPr>
            <p:nvPr/>
          </p:nvSpPr>
          <p:spPr bwMode="auto">
            <a:xfrm>
              <a:off x="557" y="2794"/>
              <a:ext cx="99" cy="137"/>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rgbClr val="0066FF"/>
            </a:solidFill>
            <a:ln w="8001" cap="flat">
              <a:solidFill>
                <a:srgbClr val="0066FF"/>
              </a:solidFill>
              <a:prstDash val="solid"/>
              <a:miter lim="800000"/>
              <a:headEnd/>
              <a:tailEnd/>
            </a:ln>
          </p:spPr>
          <p:txBody>
            <a:bodyPr/>
            <a:lstStyle/>
            <a:p>
              <a:endParaRPr lang="en-US"/>
            </a:p>
          </p:txBody>
        </p:sp>
        <p:sp>
          <p:nvSpPr>
            <p:cNvPr id="182" name="Freeform 799"/>
            <p:cNvSpPr>
              <a:spLocks noChangeAspect="1"/>
            </p:cNvSpPr>
            <p:nvPr/>
          </p:nvSpPr>
          <p:spPr bwMode="auto">
            <a:xfrm>
              <a:off x="591" y="2832"/>
              <a:ext cx="15" cy="2"/>
            </a:xfrm>
            <a:custGeom>
              <a:avLst/>
              <a:gdLst>
                <a:gd name="T0" fmla="*/ 0 w 108"/>
                <a:gd name="T1" fmla="*/ 0 h 8"/>
                <a:gd name="T2" fmla="*/ 103 w 108"/>
                <a:gd name="T3" fmla="*/ 0 h 8"/>
                <a:gd name="T4" fmla="*/ 108 w 108"/>
                <a:gd name="T5" fmla="*/ 8 h 8"/>
                <a:gd name="T6" fmla="*/ 3 w 108"/>
                <a:gd name="T7" fmla="*/ 8 h 8"/>
                <a:gd name="T8" fmla="*/ 0 w 108"/>
                <a:gd name="T9" fmla="*/ 0 h 8"/>
                <a:gd name="T10" fmla="*/ 0 60000 65536"/>
                <a:gd name="T11" fmla="*/ 0 60000 65536"/>
                <a:gd name="T12" fmla="*/ 0 60000 65536"/>
                <a:gd name="T13" fmla="*/ 0 60000 65536"/>
                <a:gd name="T14" fmla="*/ 0 60000 65536"/>
                <a:gd name="T15" fmla="*/ 0 w 108"/>
                <a:gd name="T16" fmla="*/ 0 h 8"/>
                <a:gd name="T17" fmla="*/ 108 w 108"/>
                <a:gd name="T18" fmla="*/ 8 h 8"/>
              </a:gdLst>
              <a:ahLst/>
              <a:cxnLst>
                <a:cxn ang="T10">
                  <a:pos x="T0" y="T1"/>
                </a:cxn>
                <a:cxn ang="T11">
                  <a:pos x="T2" y="T3"/>
                </a:cxn>
                <a:cxn ang="T12">
                  <a:pos x="T4" y="T5"/>
                </a:cxn>
                <a:cxn ang="T13">
                  <a:pos x="T6" y="T7"/>
                </a:cxn>
                <a:cxn ang="T14">
                  <a:pos x="T8" y="T9"/>
                </a:cxn>
              </a:cxnLst>
              <a:rect l="T15" t="T16" r="T17" b="T18"/>
              <a:pathLst>
                <a:path w="108" h="8">
                  <a:moveTo>
                    <a:pt x="0" y="0"/>
                  </a:moveTo>
                  <a:lnTo>
                    <a:pt x="103" y="0"/>
                  </a:lnTo>
                  <a:lnTo>
                    <a:pt x="108" y="8"/>
                  </a:lnTo>
                  <a:lnTo>
                    <a:pt x="3" y="8"/>
                  </a:lnTo>
                  <a:lnTo>
                    <a:pt x="0" y="0"/>
                  </a:lnTo>
                  <a:close/>
                </a:path>
              </a:pathLst>
            </a:custGeom>
            <a:solidFill>
              <a:srgbClr val="0066FF"/>
            </a:solidFill>
            <a:ln w="9525">
              <a:solidFill>
                <a:srgbClr val="0066FF"/>
              </a:solidFill>
              <a:round/>
              <a:headEnd/>
              <a:tailEnd/>
            </a:ln>
          </p:spPr>
          <p:txBody>
            <a:bodyPr/>
            <a:lstStyle/>
            <a:p>
              <a:endParaRPr lang="en-US"/>
            </a:p>
          </p:txBody>
        </p:sp>
        <p:sp>
          <p:nvSpPr>
            <p:cNvPr id="183" name="Freeform 800"/>
            <p:cNvSpPr>
              <a:spLocks noChangeAspect="1"/>
            </p:cNvSpPr>
            <p:nvPr/>
          </p:nvSpPr>
          <p:spPr bwMode="auto">
            <a:xfrm>
              <a:off x="592" y="2835"/>
              <a:ext cx="15" cy="1"/>
            </a:xfrm>
            <a:custGeom>
              <a:avLst/>
              <a:gdLst>
                <a:gd name="T0" fmla="*/ 0 w 105"/>
                <a:gd name="T1" fmla="*/ 0 h 5"/>
                <a:gd name="T2" fmla="*/ 105 w 105"/>
                <a:gd name="T3" fmla="*/ 0 h 5"/>
                <a:gd name="T4" fmla="*/ 105 w 105"/>
                <a:gd name="T5" fmla="*/ 5 h 5"/>
                <a:gd name="T6" fmla="*/ 2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5" y="0"/>
                  </a:lnTo>
                  <a:lnTo>
                    <a:pt x="105" y="5"/>
                  </a:lnTo>
                  <a:lnTo>
                    <a:pt x="2" y="5"/>
                  </a:lnTo>
                  <a:lnTo>
                    <a:pt x="0" y="0"/>
                  </a:lnTo>
                  <a:close/>
                </a:path>
              </a:pathLst>
            </a:custGeom>
            <a:solidFill>
              <a:srgbClr val="5578B6"/>
            </a:solidFill>
            <a:ln w="9525">
              <a:noFill/>
              <a:round/>
              <a:headEnd/>
              <a:tailEnd/>
            </a:ln>
          </p:spPr>
          <p:txBody>
            <a:bodyPr/>
            <a:lstStyle/>
            <a:p>
              <a:endParaRPr lang="en-US"/>
            </a:p>
          </p:txBody>
        </p:sp>
        <p:sp>
          <p:nvSpPr>
            <p:cNvPr id="184" name="Freeform 801"/>
            <p:cNvSpPr>
              <a:spLocks noChangeAspect="1"/>
            </p:cNvSpPr>
            <p:nvPr/>
          </p:nvSpPr>
          <p:spPr bwMode="auto">
            <a:xfrm>
              <a:off x="604" y="2883"/>
              <a:ext cx="17" cy="2"/>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0066FF"/>
            </a:solidFill>
            <a:ln w="9525">
              <a:solidFill>
                <a:srgbClr val="0066FF"/>
              </a:solidFill>
              <a:round/>
              <a:headEnd/>
              <a:tailEnd/>
            </a:ln>
          </p:spPr>
          <p:txBody>
            <a:bodyPr/>
            <a:lstStyle/>
            <a:p>
              <a:endParaRPr lang="en-US"/>
            </a:p>
          </p:txBody>
        </p:sp>
        <p:sp>
          <p:nvSpPr>
            <p:cNvPr id="185" name="Freeform 802"/>
            <p:cNvSpPr>
              <a:spLocks noChangeAspect="1"/>
            </p:cNvSpPr>
            <p:nvPr/>
          </p:nvSpPr>
          <p:spPr bwMode="auto">
            <a:xfrm>
              <a:off x="605" y="2881"/>
              <a:ext cx="16" cy="1"/>
            </a:xfrm>
            <a:custGeom>
              <a:avLst/>
              <a:gdLst>
                <a:gd name="T0" fmla="*/ 108 w 108"/>
                <a:gd name="T1" fmla="*/ 5 h 5"/>
                <a:gd name="T2" fmla="*/ 3 w 108"/>
                <a:gd name="T3" fmla="*/ 5 h 5"/>
                <a:gd name="T4" fmla="*/ 0 w 108"/>
                <a:gd name="T5" fmla="*/ 0 h 5"/>
                <a:gd name="T6" fmla="*/ 105 w 108"/>
                <a:gd name="T7" fmla="*/ 0 h 5"/>
                <a:gd name="T8" fmla="*/ 108 w 108"/>
                <a:gd name="T9" fmla="*/ 5 h 5"/>
                <a:gd name="T10" fmla="*/ 0 60000 65536"/>
                <a:gd name="T11" fmla="*/ 0 60000 65536"/>
                <a:gd name="T12" fmla="*/ 0 60000 65536"/>
                <a:gd name="T13" fmla="*/ 0 60000 65536"/>
                <a:gd name="T14" fmla="*/ 0 60000 65536"/>
                <a:gd name="T15" fmla="*/ 0 w 108"/>
                <a:gd name="T16" fmla="*/ 0 h 5"/>
                <a:gd name="T17" fmla="*/ 108 w 108"/>
                <a:gd name="T18" fmla="*/ 5 h 5"/>
              </a:gdLst>
              <a:ahLst/>
              <a:cxnLst>
                <a:cxn ang="T10">
                  <a:pos x="T0" y="T1"/>
                </a:cxn>
                <a:cxn ang="T11">
                  <a:pos x="T2" y="T3"/>
                </a:cxn>
                <a:cxn ang="T12">
                  <a:pos x="T4" y="T5"/>
                </a:cxn>
                <a:cxn ang="T13">
                  <a:pos x="T6" y="T7"/>
                </a:cxn>
                <a:cxn ang="T14">
                  <a:pos x="T8" y="T9"/>
                </a:cxn>
              </a:cxnLst>
              <a:rect l="T15" t="T16" r="T17" b="T18"/>
              <a:pathLst>
                <a:path w="108" h="5">
                  <a:moveTo>
                    <a:pt x="108" y="5"/>
                  </a:moveTo>
                  <a:lnTo>
                    <a:pt x="3" y="5"/>
                  </a:lnTo>
                  <a:lnTo>
                    <a:pt x="0" y="0"/>
                  </a:lnTo>
                  <a:lnTo>
                    <a:pt x="105" y="0"/>
                  </a:lnTo>
                  <a:lnTo>
                    <a:pt x="108" y="5"/>
                  </a:lnTo>
                  <a:close/>
                </a:path>
              </a:pathLst>
            </a:custGeom>
            <a:solidFill>
              <a:srgbClr val="33559E"/>
            </a:solidFill>
            <a:ln w="9525">
              <a:noFill/>
              <a:round/>
              <a:headEnd/>
              <a:tailEnd/>
            </a:ln>
          </p:spPr>
          <p:txBody>
            <a:bodyPr/>
            <a:lstStyle/>
            <a:p>
              <a:endParaRPr lang="en-US"/>
            </a:p>
          </p:txBody>
        </p:sp>
        <p:sp>
          <p:nvSpPr>
            <p:cNvPr id="186" name="Freeform 803"/>
            <p:cNvSpPr>
              <a:spLocks noChangeAspect="1"/>
            </p:cNvSpPr>
            <p:nvPr/>
          </p:nvSpPr>
          <p:spPr bwMode="auto">
            <a:xfrm>
              <a:off x="641" y="2794"/>
              <a:ext cx="99" cy="137"/>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rgbClr val="3B59A0"/>
            </a:solidFill>
            <a:ln w="9525">
              <a:noFill/>
              <a:round/>
              <a:headEnd/>
              <a:tailEnd/>
            </a:ln>
          </p:spPr>
          <p:txBody>
            <a:bodyPr/>
            <a:lstStyle/>
            <a:p>
              <a:endParaRPr lang="en-US"/>
            </a:p>
          </p:txBody>
        </p:sp>
        <p:sp>
          <p:nvSpPr>
            <p:cNvPr id="187" name="Freeform 804"/>
            <p:cNvSpPr>
              <a:spLocks noChangeAspect="1"/>
            </p:cNvSpPr>
            <p:nvPr/>
          </p:nvSpPr>
          <p:spPr bwMode="auto">
            <a:xfrm>
              <a:off x="641" y="2794"/>
              <a:ext cx="49" cy="36"/>
            </a:xfrm>
            <a:custGeom>
              <a:avLst/>
              <a:gdLst>
                <a:gd name="T0" fmla="*/ 44 w 133"/>
                <a:gd name="T1" fmla="*/ 0 h 59"/>
                <a:gd name="T2" fmla="*/ 0 w 133"/>
                <a:gd name="T3" fmla="*/ 0 h 59"/>
                <a:gd name="T4" fmla="*/ 88 w 133"/>
                <a:gd name="T5" fmla="*/ 59 h 59"/>
                <a:gd name="T6" fmla="*/ 133 w 133"/>
                <a:gd name="T7" fmla="*/ 59 h 59"/>
                <a:gd name="T8" fmla="*/ 44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4" y="0"/>
                  </a:moveTo>
                  <a:cubicBezTo>
                    <a:pt x="0" y="0"/>
                    <a:pt x="0" y="0"/>
                    <a:pt x="0" y="0"/>
                  </a:cubicBezTo>
                  <a:cubicBezTo>
                    <a:pt x="44" y="0"/>
                    <a:pt x="69" y="26"/>
                    <a:pt x="88" y="59"/>
                  </a:cubicBezTo>
                  <a:cubicBezTo>
                    <a:pt x="133" y="59"/>
                    <a:pt x="133" y="59"/>
                    <a:pt x="133" y="59"/>
                  </a:cubicBezTo>
                  <a:cubicBezTo>
                    <a:pt x="113" y="26"/>
                    <a:pt x="88" y="0"/>
                    <a:pt x="44" y="0"/>
                  </a:cubicBezTo>
                  <a:close/>
                </a:path>
              </a:pathLst>
            </a:custGeom>
            <a:solidFill>
              <a:srgbClr val="5578B6"/>
            </a:solidFill>
            <a:ln w="9525">
              <a:noFill/>
              <a:round/>
              <a:headEnd/>
              <a:tailEnd/>
            </a:ln>
          </p:spPr>
          <p:txBody>
            <a:bodyPr/>
            <a:lstStyle/>
            <a:p>
              <a:endParaRPr lang="en-US"/>
            </a:p>
          </p:txBody>
        </p:sp>
        <p:sp>
          <p:nvSpPr>
            <p:cNvPr id="188" name="Freeform 805"/>
            <p:cNvSpPr>
              <a:spLocks noChangeAspect="1"/>
            </p:cNvSpPr>
            <p:nvPr/>
          </p:nvSpPr>
          <p:spPr bwMode="auto">
            <a:xfrm>
              <a:off x="642" y="2794"/>
              <a:ext cx="48" cy="36"/>
            </a:xfrm>
            <a:custGeom>
              <a:avLst/>
              <a:gdLst>
                <a:gd name="T0" fmla="*/ 47 w 133"/>
                <a:gd name="T1" fmla="*/ 3 h 59"/>
                <a:gd name="T2" fmla="*/ 133 w 133"/>
                <a:gd name="T3" fmla="*/ 59 h 59"/>
                <a:gd name="T4" fmla="*/ 133 w 133"/>
                <a:gd name="T5" fmla="*/ 59 h 59"/>
                <a:gd name="T6" fmla="*/ 45 w 133"/>
                <a:gd name="T7" fmla="*/ 0 h 59"/>
                <a:gd name="T8" fmla="*/ 0 w 133"/>
                <a:gd name="T9" fmla="*/ 0 h 59"/>
                <a:gd name="T10" fmla="*/ 26 w 133"/>
                <a:gd name="T11" fmla="*/ 3 h 59"/>
                <a:gd name="T12" fmla="*/ 47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7" y="3"/>
                  </a:moveTo>
                  <a:cubicBezTo>
                    <a:pt x="89" y="3"/>
                    <a:pt x="114" y="27"/>
                    <a:pt x="133" y="59"/>
                  </a:cubicBezTo>
                  <a:cubicBezTo>
                    <a:pt x="133" y="59"/>
                    <a:pt x="133" y="59"/>
                    <a:pt x="133" y="59"/>
                  </a:cubicBezTo>
                  <a:cubicBezTo>
                    <a:pt x="114" y="25"/>
                    <a:pt x="89" y="0"/>
                    <a:pt x="45" y="0"/>
                  </a:cubicBezTo>
                  <a:cubicBezTo>
                    <a:pt x="0" y="0"/>
                    <a:pt x="0" y="0"/>
                    <a:pt x="0" y="0"/>
                  </a:cubicBezTo>
                  <a:cubicBezTo>
                    <a:pt x="10" y="0"/>
                    <a:pt x="18" y="1"/>
                    <a:pt x="26" y="3"/>
                  </a:cubicBezTo>
                  <a:lnTo>
                    <a:pt x="47" y="3"/>
                  </a:lnTo>
                  <a:close/>
                </a:path>
              </a:pathLst>
            </a:custGeom>
            <a:solidFill>
              <a:srgbClr val="779DCE"/>
            </a:solidFill>
            <a:ln w="9525">
              <a:noFill/>
              <a:round/>
              <a:headEnd/>
              <a:tailEnd/>
            </a:ln>
          </p:spPr>
          <p:txBody>
            <a:bodyPr/>
            <a:lstStyle/>
            <a:p>
              <a:endParaRPr lang="en-US"/>
            </a:p>
          </p:txBody>
        </p:sp>
        <p:sp>
          <p:nvSpPr>
            <p:cNvPr id="189" name="Freeform 806"/>
            <p:cNvSpPr>
              <a:spLocks noChangeAspect="1"/>
            </p:cNvSpPr>
            <p:nvPr/>
          </p:nvSpPr>
          <p:spPr bwMode="auto">
            <a:xfrm>
              <a:off x="689" y="2886"/>
              <a:ext cx="51" cy="46"/>
            </a:xfrm>
            <a:custGeom>
              <a:avLst/>
              <a:gdLst>
                <a:gd name="T0" fmla="*/ 45 w 140"/>
                <a:gd name="T1" fmla="*/ 0 h 75"/>
                <a:gd name="T2" fmla="*/ 0 w 140"/>
                <a:gd name="T3" fmla="*/ 0 h 75"/>
                <a:gd name="T4" fmla="*/ 95 w 140"/>
                <a:gd name="T5" fmla="*/ 75 h 75"/>
                <a:gd name="T6" fmla="*/ 140 w 140"/>
                <a:gd name="T7" fmla="*/ 75 h 75"/>
                <a:gd name="T8" fmla="*/ 45 w 140"/>
                <a:gd name="T9" fmla="*/ 0 h 75"/>
                <a:gd name="T10" fmla="*/ 0 60000 65536"/>
                <a:gd name="T11" fmla="*/ 0 60000 65536"/>
                <a:gd name="T12" fmla="*/ 0 60000 65536"/>
                <a:gd name="T13" fmla="*/ 0 60000 65536"/>
                <a:gd name="T14" fmla="*/ 0 60000 65536"/>
                <a:gd name="T15" fmla="*/ 0 w 140"/>
                <a:gd name="T16" fmla="*/ 0 h 75"/>
                <a:gd name="T17" fmla="*/ 140 w 140"/>
                <a:gd name="T18" fmla="*/ 75 h 75"/>
              </a:gdLst>
              <a:ahLst/>
              <a:cxnLst>
                <a:cxn ang="T10">
                  <a:pos x="T0" y="T1"/>
                </a:cxn>
                <a:cxn ang="T11">
                  <a:pos x="T2" y="T3"/>
                </a:cxn>
                <a:cxn ang="T12">
                  <a:pos x="T4" y="T5"/>
                </a:cxn>
                <a:cxn ang="T13">
                  <a:pos x="T6" y="T7"/>
                </a:cxn>
                <a:cxn ang="T14">
                  <a:pos x="T8" y="T9"/>
                </a:cxn>
              </a:cxnLst>
              <a:rect l="T15" t="T16" r="T17" b="T18"/>
              <a:pathLst>
                <a:path w="140" h="75">
                  <a:moveTo>
                    <a:pt x="45" y="0"/>
                  </a:moveTo>
                  <a:cubicBezTo>
                    <a:pt x="0" y="0"/>
                    <a:pt x="0" y="0"/>
                    <a:pt x="0" y="0"/>
                  </a:cubicBezTo>
                  <a:cubicBezTo>
                    <a:pt x="20" y="41"/>
                    <a:pt x="46" y="75"/>
                    <a:pt x="95" y="75"/>
                  </a:cubicBezTo>
                  <a:cubicBezTo>
                    <a:pt x="140" y="75"/>
                    <a:pt x="140" y="75"/>
                    <a:pt x="140" y="75"/>
                  </a:cubicBezTo>
                  <a:cubicBezTo>
                    <a:pt x="90" y="75"/>
                    <a:pt x="65" y="41"/>
                    <a:pt x="45" y="0"/>
                  </a:cubicBezTo>
                  <a:close/>
                </a:path>
              </a:pathLst>
            </a:custGeom>
            <a:solidFill>
              <a:srgbClr val="33559E"/>
            </a:solidFill>
            <a:ln w="9525">
              <a:noFill/>
              <a:round/>
              <a:headEnd/>
              <a:tailEnd/>
            </a:ln>
          </p:spPr>
          <p:txBody>
            <a:bodyPr/>
            <a:lstStyle/>
            <a:p>
              <a:endParaRPr lang="en-US"/>
            </a:p>
          </p:txBody>
        </p:sp>
        <p:sp>
          <p:nvSpPr>
            <p:cNvPr id="190" name="Freeform 807"/>
            <p:cNvSpPr>
              <a:spLocks noChangeAspect="1"/>
            </p:cNvSpPr>
            <p:nvPr/>
          </p:nvSpPr>
          <p:spPr bwMode="auto">
            <a:xfrm>
              <a:off x="641" y="2794"/>
              <a:ext cx="99" cy="137"/>
            </a:xfrm>
            <a:custGeom>
              <a:avLst/>
              <a:gdLst>
                <a:gd name="T0" fmla="*/ 269 w 269"/>
                <a:gd name="T1" fmla="*/ 225 h 225"/>
                <a:gd name="T2" fmla="*/ 45 w 269"/>
                <a:gd name="T3" fmla="*/ 0 h 225"/>
                <a:gd name="T4" fmla="*/ 0 w 269"/>
                <a:gd name="T5" fmla="*/ 0 h 225"/>
                <a:gd name="T6" fmla="*/ 225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5" y="0"/>
                  </a:cubicBezTo>
                  <a:cubicBezTo>
                    <a:pt x="0" y="0"/>
                    <a:pt x="0" y="0"/>
                    <a:pt x="0" y="0"/>
                  </a:cubicBezTo>
                  <a:cubicBezTo>
                    <a:pt x="131" y="0"/>
                    <a:pt x="97" y="225"/>
                    <a:pt x="225" y="225"/>
                  </a:cubicBezTo>
                  <a:lnTo>
                    <a:pt x="269" y="225"/>
                  </a:lnTo>
                  <a:close/>
                </a:path>
              </a:pathLst>
            </a:custGeom>
            <a:solidFill>
              <a:srgbClr val="FF0000"/>
            </a:solidFill>
            <a:ln w="8001" cap="flat">
              <a:solidFill>
                <a:srgbClr val="FF0000"/>
              </a:solidFill>
              <a:prstDash val="solid"/>
              <a:miter lim="800000"/>
              <a:headEnd/>
              <a:tailEnd/>
            </a:ln>
          </p:spPr>
          <p:txBody>
            <a:bodyPr/>
            <a:lstStyle/>
            <a:p>
              <a:endParaRPr lang="en-US"/>
            </a:p>
          </p:txBody>
        </p:sp>
        <p:sp>
          <p:nvSpPr>
            <p:cNvPr id="191" name="Freeform 808"/>
            <p:cNvSpPr>
              <a:spLocks noChangeAspect="1"/>
            </p:cNvSpPr>
            <p:nvPr/>
          </p:nvSpPr>
          <p:spPr bwMode="auto">
            <a:xfrm>
              <a:off x="675" y="2832"/>
              <a:ext cx="16" cy="2"/>
            </a:xfrm>
            <a:custGeom>
              <a:avLst/>
              <a:gdLst>
                <a:gd name="T0" fmla="*/ 0 w 110"/>
                <a:gd name="T1" fmla="*/ 0 h 8"/>
                <a:gd name="T2" fmla="*/ 105 w 110"/>
                <a:gd name="T3" fmla="*/ 0 h 8"/>
                <a:gd name="T4" fmla="*/ 110 w 110"/>
                <a:gd name="T5" fmla="*/ 8 h 8"/>
                <a:gd name="T6" fmla="*/ 5 w 110"/>
                <a:gd name="T7" fmla="*/ 8 h 8"/>
                <a:gd name="T8" fmla="*/ 0 w 110"/>
                <a:gd name="T9" fmla="*/ 0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0" y="0"/>
                  </a:moveTo>
                  <a:lnTo>
                    <a:pt x="105" y="0"/>
                  </a:lnTo>
                  <a:lnTo>
                    <a:pt x="110" y="8"/>
                  </a:lnTo>
                  <a:lnTo>
                    <a:pt x="5" y="8"/>
                  </a:lnTo>
                  <a:lnTo>
                    <a:pt x="0" y="0"/>
                  </a:lnTo>
                  <a:close/>
                </a:path>
              </a:pathLst>
            </a:custGeom>
            <a:solidFill>
              <a:srgbClr val="5578B6"/>
            </a:solidFill>
            <a:ln w="9525">
              <a:noFill/>
              <a:round/>
              <a:headEnd/>
              <a:tailEnd/>
            </a:ln>
          </p:spPr>
          <p:txBody>
            <a:bodyPr/>
            <a:lstStyle/>
            <a:p>
              <a:endParaRPr lang="en-US"/>
            </a:p>
          </p:txBody>
        </p:sp>
        <p:sp>
          <p:nvSpPr>
            <p:cNvPr id="192" name="Freeform 809"/>
            <p:cNvSpPr>
              <a:spLocks noChangeAspect="1"/>
            </p:cNvSpPr>
            <p:nvPr/>
          </p:nvSpPr>
          <p:spPr bwMode="auto">
            <a:xfrm>
              <a:off x="676" y="2835"/>
              <a:ext cx="15" cy="1"/>
            </a:xfrm>
            <a:custGeom>
              <a:avLst/>
              <a:gdLst>
                <a:gd name="T0" fmla="*/ 0 w 105"/>
                <a:gd name="T1" fmla="*/ 0 h 5"/>
                <a:gd name="T2" fmla="*/ 103 w 105"/>
                <a:gd name="T3" fmla="*/ 0 h 5"/>
                <a:gd name="T4" fmla="*/ 105 w 105"/>
                <a:gd name="T5" fmla="*/ 5 h 5"/>
                <a:gd name="T6" fmla="*/ 0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3" y="0"/>
                  </a:lnTo>
                  <a:lnTo>
                    <a:pt x="105" y="5"/>
                  </a:lnTo>
                  <a:lnTo>
                    <a:pt x="0" y="5"/>
                  </a:lnTo>
                  <a:lnTo>
                    <a:pt x="0" y="0"/>
                  </a:lnTo>
                  <a:close/>
                </a:path>
              </a:pathLst>
            </a:custGeom>
            <a:solidFill>
              <a:srgbClr val="FF0000"/>
            </a:solidFill>
            <a:ln w="9525">
              <a:solidFill>
                <a:srgbClr val="FF0000"/>
              </a:solidFill>
              <a:round/>
              <a:headEnd/>
              <a:tailEnd/>
            </a:ln>
          </p:spPr>
          <p:txBody>
            <a:bodyPr/>
            <a:lstStyle/>
            <a:p>
              <a:endParaRPr lang="en-US"/>
            </a:p>
          </p:txBody>
        </p:sp>
        <p:sp>
          <p:nvSpPr>
            <p:cNvPr id="193" name="Freeform 810"/>
            <p:cNvSpPr>
              <a:spLocks noChangeAspect="1"/>
            </p:cNvSpPr>
            <p:nvPr/>
          </p:nvSpPr>
          <p:spPr bwMode="auto">
            <a:xfrm>
              <a:off x="689" y="2883"/>
              <a:ext cx="15" cy="2"/>
            </a:xfrm>
            <a:custGeom>
              <a:avLst/>
              <a:gdLst>
                <a:gd name="T0" fmla="*/ 107 w 107"/>
                <a:gd name="T1" fmla="*/ 8 h 8"/>
                <a:gd name="T2" fmla="*/ 2 w 107"/>
                <a:gd name="T3" fmla="*/ 8 h 8"/>
                <a:gd name="T4" fmla="*/ 0 w 107"/>
                <a:gd name="T5" fmla="*/ 0 h 8"/>
                <a:gd name="T6" fmla="*/ 102 w 107"/>
                <a:gd name="T7" fmla="*/ 0 h 8"/>
                <a:gd name="T8" fmla="*/ 107 w 107"/>
                <a:gd name="T9" fmla="*/ 8 h 8"/>
                <a:gd name="T10" fmla="*/ 0 60000 65536"/>
                <a:gd name="T11" fmla="*/ 0 60000 65536"/>
                <a:gd name="T12" fmla="*/ 0 60000 65536"/>
                <a:gd name="T13" fmla="*/ 0 60000 65536"/>
                <a:gd name="T14" fmla="*/ 0 60000 65536"/>
                <a:gd name="T15" fmla="*/ 0 w 107"/>
                <a:gd name="T16" fmla="*/ 0 h 8"/>
                <a:gd name="T17" fmla="*/ 107 w 107"/>
                <a:gd name="T18" fmla="*/ 8 h 8"/>
              </a:gdLst>
              <a:ahLst/>
              <a:cxnLst>
                <a:cxn ang="T10">
                  <a:pos x="T0" y="T1"/>
                </a:cxn>
                <a:cxn ang="T11">
                  <a:pos x="T2" y="T3"/>
                </a:cxn>
                <a:cxn ang="T12">
                  <a:pos x="T4" y="T5"/>
                </a:cxn>
                <a:cxn ang="T13">
                  <a:pos x="T6" y="T7"/>
                </a:cxn>
                <a:cxn ang="T14">
                  <a:pos x="T8" y="T9"/>
                </a:cxn>
              </a:cxnLst>
              <a:rect l="T15" t="T16" r="T17" b="T18"/>
              <a:pathLst>
                <a:path w="107" h="8">
                  <a:moveTo>
                    <a:pt x="107" y="8"/>
                  </a:moveTo>
                  <a:lnTo>
                    <a:pt x="2" y="8"/>
                  </a:lnTo>
                  <a:lnTo>
                    <a:pt x="0" y="0"/>
                  </a:lnTo>
                  <a:lnTo>
                    <a:pt x="102" y="0"/>
                  </a:lnTo>
                  <a:lnTo>
                    <a:pt x="107" y="8"/>
                  </a:lnTo>
                  <a:close/>
                </a:path>
              </a:pathLst>
            </a:custGeom>
            <a:solidFill>
              <a:srgbClr val="FF0000"/>
            </a:solidFill>
            <a:ln w="9525">
              <a:solidFill>
                <a:srgbClr val="FF0000"/>
              </a:solidFill>
              <a:round/>
              <a:headEnd/>
              <a:tailEnd/>
            </a:ln>
          </p:spPr>
          <p:txBody>
            <a:bodyPr/>
            <a:lstStyle/>
            <a:p>
              <a:endParaRPr lang="en-US"/>
            </a:p>
          </p:txBody>
        </p:sp>
        <p:sp>
          <p:nvSpPr>
            <p:cNvPr id="194" name="Freeform 811"/>
            <p:cNvSpPr>
              <a:spLocks noChangeAspect="1"/>
            </p:cNvSpPr>
            <p:nvPr/>
          </p:nvSpPr>
          <p:spPr bwMode="auto">
            <a:xfrm>
              <a:off x="688" y="2881"/>
              <a:ext cx="15" cy="1"/>
            </a:xfrm>
            <a:custGeom>
              <a:avLst/>
              <a:gdLst>
                <a:gd name="T0" fmla="*/ 105 w 105"/>
                <a:gd name="T1" fmla="*/ 5 h 5"/>
                <a:gd name="T2" fmla="*/ 2 w 105"/>
                <a:gd name="T3" fmla="*/ 5 h 5"/>
                <a:gd name="T4" fmla="*/ 0 w 105"/>
                <a:gd name="T5" fmla="*/ 0 h 5"/>
                <a:gd name="T6" fmla="*/ 102 w 105"/>
                <a:gd name="T7" fmla="*/ 0 h 5"/>
                <a:gd name="T8" fmla="*/ 105 w 105"/>
                <a:gd name="T9" fmla="*/ 5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105" y="5"/>
                  </a:moveTo>
                  <a:lnTo>
                    <a:pt x="2" y="5"/>
                  </a:lnTo>
                  <a:lnTo>
                    <a:pt x="0" y="0"/>
                  </a:lnTo>
                  <a:lnTo>
                    <a:pt x="102" y="0"/>
                  </a:lnTo>
                  <a:lnTo>
                    <a:pt x="105" y="5"/>
                  </a:lnTo>
                  <a:close/>
                </a:path>
              </a:pathLst>
            </a:custGeom>
            <a:solidFill>
              <a:srgbClr val="33559E"/>
            </a:solidFill>
            <a:ln w="9525">
              <a:noFill/>
              <a:round/>
              <a:headEnd/>
              <a:tailEnd/>
            </a:ln>
          </p:spPr>
          <p:txBody>
            <a:bodyPr/>
            <a:lstStyle/>
            <a:p>
              <a:endParaRPr lang="en-US"/>
            </a:p>
          </p:txBody>
        </p:sp>
        <p:sp>
          <p:nvSpPr>
            <p:cNvPr id="195" name="Freeform 812"/>
            <p:cNvSpPr>
              <a:spLocks noChangeAspect="1"/>
            </p:cNvSpPr>
            <p:nvPr/>
          </p:nvSpPr>
          <p:spPr bwMode="auto">
            <a:xfrm>
              <a:off x="725" y="2794"/>
              <a:ext cx="99" cy="137"/>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rgbClr val="3B59A0"/>
            </a:solidFill>
            <a:ln w="9525">
              <a:noFill/>
              <a:round/>
              <a:headEnd/>
              <a:tailEnd/>
            </a:ln>
          </p:spPr>
          <p:txBody>
            <a:bodyPr/>
            <a:lstStyle/>
            <a:p>
              <a:endParaRPr lang="en-US"/>
            </a:p>
          </p:txBody>
        </p:sp>
        <p:sp>
          <p:nvSpPr>
            <p:cNvPr id="196" name="Freeform 813"/>
            <p:cNvSpPr>
              <a:spLocks noChangeAspect="1"/>
            </p:cNvSpPr>
            <p:nvPr/>
          </p:nvSpPr>
          <p:spPr bwMode="auto">
            <a:xfrm>
              <a:off x="725" y="2794"/>
              <a:ext cx="49" cy="36"/>
            </a:xfrm>
            <a:custGeom>
              <a:avLst/>
              <a:gdLst>
                <a:gd name="T0" fmla="*/ 45 w 133"/>
                <a:gd name="T1" fmla="*/ 0 h 59"/>
                <a:gd name="T2" fmla="*/ 0 w 133"/>
                <a:gd name="T3" fmla="*/ 0 h 59"/>
                <a:gd name="T4" fmla="*/ 88 w 133"/>
                <a:gd name="T5" fmla="*/ 59 h 59"/>
                <a:gd name="T6" fmla="*/ 133 w 133"/>
                <a:gd name="T7" fmla="*/ 59 h 59"/>
                <a:gd name="T8" fmla="*/ 45 w 133"/>
                <a:gd name="T9" fmla="*/ 0 h 59"/>
                <a:gd name="T10" fmla="*/ 0 60000 65536"/>
                <a:gd name="T11" fmla="*/ 0 60000 65536"/>
                <a:gd name="T12" fmla="*/ 0 60000 65536"/>
                <a:gd name="T13" fmla="*/ 0 60000 65536"/>
                <a:gd name="T14" fmla="*/ 0 60000 65536"/>
                <a:gd name="T15" fmla="*/ 0 w 133"/>
                <a:gd name="T16" fmla="*/ 0 h 59"/>
                <a:gd name="T17" fmla="*/ 133 w 133"/>
                <a:gd name="T18" fmla="*/ 59 h 59"/>
              </a:gdLst>
              <a:ahLst/>
              <a:cxnLst>
                <a:cxn ang="T10">
                  <a:pos x="T0" y="T1"/>
                </a:cxn>
                <a:cxn ang="T11">
                  <a:pos x="T2" y="T3"/>
                </a:cxn>
                <a:cxn ang="T12">
                  <a:pos x="T4" y="T5"/>
                </a:cxn>
                <a:cxn ang="T13">
                  <a:pos x="T6" y="T7"/>
                </a:cxn>
                <a:cxn ang="T14">
                  <a:pos x="T8" y="T9"/>
                </a:cxn>
              </a:cxnLst>
              <a:rect l="T15" t="T16" r="T17" b="T18"/>
              <a:pathLst>
                <a:path w="133" h="59">
                  <a:moveTo>
                    <a:pt x="45" y="0"/>
                  </a:moveTo>
                  <a:cubicBezTo>
                    <a:pt x="0" y="0"/>
                    <a:pt x="0" y="0"/>
                    <a:pt x="0" y="0"/>
                  </a:cubicBezTo>
                  <a:cubicBezTo>
                    <a:pt x="44" y="0"/>
                    <a:pt x="69" y="26"/>
                    <a:pt x="88" y="59"/>
                  </a:cubicBezTo>
                  <a:cubicBezTo>
                    <a:pt x="133" y="59"/>
                    <a:pt x="133" y="59"/>
                    <a:pt x="133" y="59"/>
                  </a:cubicBezTo>
                  <a:cubicBezTo>
                    <a:pt x="114" y="26"/>
                    <a:pt x="89" y="0"/>
                    <a:pt x="45" y="0"/>
                  </a:cubicBezTo>
                  <a:close/>
                </a:path>
              </a:pathLst>
            </a:custGeom>
            <a:solidFill>
              <a:srgbClr val="5578B6"/>
            </a:solidFill>
            <a:ln w="9525">
              <a:noFill/>
              <a:round/>
              <a:headEnd/>
              <a:tailEnd/>
            </a:ln>
          </p:spPr>
          <p:txBody>
            <a:bodyPr/>
            <a:lstStyle/>
            <a:p>
              <a:endParaRPr lang="en-US"/>
            </a:p>
          </p:txBody>
        </p:sp>
        <p:sp>
          <p:nvSpPr>
            <p:cNvPr id="197" name="Freeform 814"/>
            <p:cNvSpPr>
              <a:spLocks noChangeAspect="1"/>
            </p:cNvSpPr>
            <p:nvPr/>
          </p:nvSpPr>
          <p:spPr bwMode="auto">
            <a:xfrm>
              <a:off x="725" y="2794"/>
              <a:ext cx="49" cy="36"/>
            </a:xfrm>
            <a:custGeom>
              <a:avLst/>
              <a:gdLst>
                <a:gd name="T0" fmla="*/ 46 w 133"/>
                <a:gd name="T1" fmla="*/ 3 h 59"/>
                <a:gd name="T2" fmla="*/ 132 w 133"/>
                <a:gd name="T3" fmla="*/ 59 h 59"/>
                <a:gd name="T4" fmla="*/ 133 w 133"/>
                <a:gd name="T5" fmla="*/ 59 h 59"/>
                <a:gd name="T6" fmla="*/ 44 w 133"/>
                <a:gd name="T7" fmla="*/ 0 h 59"/>
                <a:gd name="T8" fmla="*/ 0 w 133"/>
                <a:gd name="T9" fmla="*/ 0 h 59"/>
                <a:gd name="T10" fmla="*/ 26 w 133"/>
                <a:gd name="T11" fmla="*/ 3 h 59"/>
                <a:gd name="T12" fmla="*/ 46 w 133"/>
                <a:gd name="T13" fmla="*/ 3 h 59"/>
                <a:gd name="T14" fmla="*/ 0 60000 65536"/>
                <a:gd name="T15" fmla="*/ 0 60000 65536"/>
                <a:gd name="T16" fmla="*/ 0 60000 65536"/>
                <a:gd name="T17" fmla="*/ 0 60000 65536"/>
                <a:gd name="T18" fmla="*/ 0 60000 65536"/>
                <a:gd name="T19" fmla="*/ 0 60000 65536"/>
                <a:gd name="T20" fmla="*/ 0 60000 65536"/>
                <a:gd name="T21" fmla="*/ 0 w 133"/>
                <a:gd name="T22" fmla="*/ 0 h 59"/>
                <a:gd name="T23" fmla="*/ 133 w 133"/>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59">
                  <a:moveTo>
                    <a:pt x="46" y="3"/>
                  </a:moveTo>
                  <a:cubicBezTo>
                    <a:pt x="89" y="3"/>
                    <a:pt x="114" y="27"/>
                    <a:pt x="132" y="59"/>
                  </a:cubicBezTo>
                  <a:cubicBezTo>
                    <a:pt x="133" y="59"/>
                    <a:pt x="133" y="59"/>
                    <a:pt x="133" y="59"/>
                  </a:cubicBezTo>
                  <a:cubicBezTo>
                    <a:pt x="114" y="25"/>
                    <a:pt x="88" y="0"/>
                    <a:pt x="44" y="0"/>
                  </a:cubicBezTo>
                  <a:cubicBezTo>
                    <a:pt x="0" y="0"/>
                    <a:pt x="0" y="0"/>
                    <a:pt x="0" y="0"/>
                  </a:cubicBezTo>
                  <a:cubicBezTo>
                    <a:pt x="9" y="0"/>
                    <a:pt x="18" y="1"/>
                    <a:pt x="26" y="3"/>
                  </a:cubicBezTo>
                  <a:lnTo>
                    <a:pt x="46" y="3"/>
                  </a:lnTo>
                  <a:close/>
                </a:path>
              </a:pathLst>
            </a:custGeom>
            <a:solidFill>
              <a:srgbClr val="779DCE"/>
            </a:solidFill>
            <a:ln w="9525">
              <a:noFill/>
              <a:round/>
              <a:headEnd/>
              <a:tailEnd/>
            </a:ln>
          </p:spPr>
          <p:txBody>
            <a:bodyPr/>
            <a:lstStyle/>
            <a:p>
              <a:endParaRPr lang="en-US"/>
            </a:p>
          </p:txBody>
        </p:sp>
        <p:sp>
          <p:nvSpPr>
            <p:cNvPr id="198" name="Freeform 815"/>
            <p:cNvSpPr>
              <a:spLocks noChangeAspect="1"/>
            </p:cNvSpPr>
            <p:nvPr/>
          </p:nvSpPr>
          <p:spPr bwMode="auto">
            <a:xfrm>
              <a:off x="773" y="2886"/>
              <a:ext cx="51" cy="46"/>
            </a:xfrm>
            <a:custGeom>
              <a:avLst/>
              <a:gdLst>
                <a:gd name="T0" fmla="*/ 44 w 139"/>
                <a:gd name="T1" fmla="*/ 0 h 75"/>
                <a:gd name="T2" fmla="*/ 0 w 139"/>
                <a:gd name="T3" fmla="*/ 0 h 75"/>
                <a:gd name="T4" fmla="*/ 95 w 139"/>
                <a:gd name="T5" fmla="*/ 75 h 75"/>
                <a:gd name="T6" fmla="*/ 139 w 139"/>
                <a:gd name="T7" fmla="*/ 75 h 75"/>
                <a:gd name="T8" fmla="*/ 44 w 139"/>
                <a:gd name="T9" fmla="*/ 0 h 75"/>
                <a:gd name="T10" fmla="*/ 0 60000 65536"/>
                <a:gd name="T11" fmla="*/ 0 60000 65536"/>
                <a:gd name="T12" fmla="*/ 0 60000 65536"/>
                <a:gd name="T13" fmla="*/ 0 60000 65536"/>
                <a:gd name="T14" fmla="*/ 0 60000 65536"/>
                <a:gd name="T15" fmla="*/ 0 w 139"/>
                <a:gd name="T16" fmla="*/ 0 h 75"/>
                <a:gd name="T17" fmla="*/ 139 w 139"/>
                <a:gd name="T18" fmla="*/ 75 h 75"/>
              </a:gdLst>
              <a:ahLst/>
              <a:cxnLst>
                <a:cxn ang="T10">
                  <a:pos x="T0" y="T1"/>
                </a:cxn>
                <a:cxn ang="T11">
                  <a:pos x="T2" y="T3"/>
                </a:cxn>
                <a:cxn ang="T12">
                  <a:pos x="T4" y="T5"/>
                </a:cxn>
                <a:cxn ang="T13">
                  <a:pos x="T6" y="T7"/>
                </a:cxn>
                <a:cxn ang="T14">
                  <a:pos x="T8" y="T9"/>
                </a:cxn>
              </a:cxnLst>
              <a:rect l="T15" t="T16" r="T17" b="T18"/>
              <a:pathLst>
                <a:path w="139" h="75">
                  <a:moveTo>
                    <a:pt x="44" y="0"/>
                  </a:moveTo>
                  <a:cubicBezTo>
                    <a:pt x="0" y="0"/>
                    <a:pt x="0" y="0"/>
                    <a:pt x="0" y="0"/>
                  </a:cubicBezTo>
                  <a:cubicBezTo>
                    <a:pt x="20" y="41"/>
                    <a:pt x="45" y="75"/>
                    <a:pt x="95" y="75"/>
                  </a:cubicBezTo>
                  <a:cubicBezTo>
                    <a:pt x="139" y="75"/>
                    <a:pt x="139" y="75"/>
                    <a:pt x="139" y="75"/>
                  </a:cubicBezTo>
                  <a:cubicBezTo>
                    <a:pt x="90" y="75"/>
                    <a:pt x="64" y="41"/>
                    <a:pt x="44" y="0"/>
                  </a:cubicBezTo>
                  <a:close/>
                </a:path>
              </a:pathLst>
            </a:custGeom>
            <a:solidFill>
              <a:srgbClr val="33559E"/>
            </a:solidFill>
            <a:ln w="9525">
              <a:noFill/>
              <a:round/>
              <a:headEnd/>
              <a:tailEnd/>
            </a:ln>
          </p:spPr>
          <p:txBody>
            <a:bodyPr/>
            <a:lstStyle/>
            <a:p>
              <a:endParaRPr lang="en-US"/>
            </a:p>
          </p:txBody>
        </p:sp>
        <p:sp>
          <p:nvSpPr>
            <p:cNvPr id="199" name="Freeform 816"/>
            <p:cNvSpPr>
              <a:spLocks noChangeAspect="1"/>
            </p:cNvSpPr>
            <p:nvPr/>
          </p:nvSpPr>
          <p:spPr bwMode="auto">
            <a:xfrm>
              <a:off x="725" y="2794"/>
              <a:ext cx="99" cy="137"/>
            </a:xfrm>
            <a:custGeom>
              <a:avLst/>
              <a:gdLst>
                <a:gd name="T0" fmla="*/ 269 w 269"/>
                <a:gd name="T1" fmla="*/ 225 h 225"/>
                <a:gd name="T2" fmla="*/ 44 w 269"/>
                <a:gd name="T3" fmla="*/ 0 h 225"/>
                <a:gd name="T4" fmla="*/ 0 w 269"/>
                <a:gd name="T5" fmla="*/ 0 h 225"/>
                <a:gd name="T6" fmla="*/ 224 w 269"/>
                <a:gd name="T7" fmla="*/ 225 h 225"/>
                <a:gd name="T8" fmla="*/ 269 w 269"/>
                <a:gd name="T9" fmla="*/ 225 h 225"/>
                <a:gd name="T10" fmla="*/ 0 60000 65536"/>
                <a:gd name="T11" fmla="*/ 0 60000 65536"/>
                <a:gd name="T12" fmla="*/ 0 60000 65536"/>
                <a:gd name="T13" fmla="*/ 0 60000 65536"/>
                <a:gd name="T14" fmla="*/ 0 60000 65536"/>
                <a:gd name="T15" fmla="*/ 0 w 269"/>
                <a:gd name="T16" fmla="*/ 0 h 225"/>
                <a:gd name="T17" fmla="*/ 269 w 269"/>
                <a:gd name="T18" fmla="*/ 225 h 225"/>
              </a:gdLst>
              <a:ahLst/>
              <a:cxnLst>
                <a:cxn ang="T10">
                  <a:pos x="T0" y="T1"/>
                </a:cxn>
                <a:cxn ang="T11">
                  <a:pos x="T2" y="T3"/>
                </a:cxn>
                <a:cxn ang="T12">
                  <a:pos x="T4" y="T5"/>
                </a:cxn>
                <a:cxn ang="T13">
                  <a:pos x="T6" y="T7"/>
                </a:cxn>
                <a:cxn ang="T14">
                  <a:pos x="T8" y="T9"/>
                </a:cxn>
              </a:cxnLst>
              <a:rect l="T15" t="T16" r="T17" b="T18"/>
              <a:pathLst>
                <a:path w="269" h="225">
                  <a:moveTo>
                    <a:pt x="269" y="225"/>
                  </a:moveTo>
                  <a:cubicBezTo>
                    <a:pt x="141" y="225"/>
                    <a:pt x="175" y="0"/>
                    <a:pt x="44" y="0"/>
                  </a:cubicBezTo>
                  <a:cubicBezTo>
                    <a:pt x="0" y="0"/>
                    <a:pt x="0" y="0"/>
                    <a:pt x="0" y="0"/>
                  </a:cubicBezTo>
                  <a:cubicBezTo>
                    <a:pt x="130" y="0"/>
                    <a:pt x="96" y="225"/>
                    <a:pt x="224" y="225"/>
                  </a:cubicBezTo>
                  <a:lnTo>
                    <a:pt x="269" y="225"/>
                  </a:lnTo>
                  <a:close/>
                </a:path>
              </a:pathLst>
            </a:custGeom>
            <a:solidFill>
              <a:schemeClr val="tx1"/>
            </a:solidFill>
            <a:ln w="8001" cap="flat">
              <a:solidFill>
                <a:schemeClr val="tx1"/>
              </a:solidFill>
              <a:prstDash val="solid"/>
              <a:miter lim="800000"/>
              <a:headEnd/>
              <a:tailEnd/>
            </a:ln>
          </p:spPr>
          <p:txBody>
            <a:bodyPr/>
            <a:lstStyle/>
            <a:p>
              <a:endParaRPr lang="en-US"/>
            </a:p>
          </p:txBody>
        </p:sp>
        <p:sp>
          <p:nvSpPr>
            <p:cNvPr id="200" name="Freeform 817"/>
            <p:cNvSpPr>
              <a:spLocks noChangeAspect="1"/>
            </p:cNvSpPr>
            <p:nvPr/>
          </p:nvSpPr>
          <p:spPr bwMode="auto">
            <a:xfrm>
              <a:off x="759" y="2832"/>
              <a:ext cx="16" cy="2"/>
            </a:xfrm>
            <a:custGeom>
              <a:avLst/>
              <a:gdLst>
                <a:gd name="T0" fmla="*/ 0 w 108"/>
                <a:gd name="T1" fmla="*/ 0 h 8"/>
                <a:gd name="T2" fmla="*/ 103 w 108"/>
                <a:gd name="T3" fmla="*/ 0 h 8"/>
                <a:gd name="T4" fmla="*/ 108 w 108"/>
                <a:gd name="T5" fmla="*/ 8 h 8"/>
                <a:gd name="T6" fmla="*/ 3 w 108"/>
                <a:gd name="T7" fmla="*/ 8 h 8"/>
                <a:gd name="T8" fmla="*/ 0 w 108"/>
                <a:gd name="T9" fmla="*/ 0 h 8"/>
                <a:gd name="T10" fmla="*/ 0 60000 65536"/>
                <a:gd name="T11" fmla="*/ 0 60000 65536"/>
                <a:gd name="T12" fmla="*/ 0 60000 65536"/>
                <a:gd name="T13" fmla="*/ 0 60000 65536"/>
                <a:gd name="T14" fmla="*/ 0 60000 65536"/>
                <a:gd name="T15" fmla="*/ 0 w 108"/>
                <a:gd name="T16" fmla="*/ 0 h 8"/>
                <a:gd name="T17" fmla="*/ 108 w 108"/>
                <a:gd name="T18" fmla="*/ 8 h 8"/>
              </a:gdLst>
              <a:ahLst/>
              <a:cxnLst>
                <a:cxn ang="T10">
                  <a:pos x="T0" y="T1"/>
                </a:cxn>
                <a:cxn ang="T11">
                  <a:pos x="T2" y="T3"/>
                </a:cxn>
                <a:cxn ang="T12">
                  <a:pos x="T4" y="T5"/>
                </a:cxn>
                <a:cxn ang="T13">
                  <a:pos x="T6" y="T7"/>
                </a:cxn>
                <a:cxn ang="T14">
                  <a:pos x="T8" y="T9"/>
                </a:cxn>
              </a:cxnLst>
              <a:rect l="T15" t="T16" r="T17" b="T18"/>
              <a:pathLst>
                <a:path w="108" h="8">
                  <a:moveTo>
                    <a:pt x="0" y="0"/>
                  </a:moveTo>
                  <a:lnTo>
                    <a:pt x="103" y="0"/>
                  </a:lnTo>
                  <a:lnTo>
                    <a:pt x="108" y="8"/>
                  </a:lnTo>
                  <a:lnTo>
                    <a:pt x="3" y="8"/>
                  </a:lnTo>
                  <a:lnTo>
                    <a:pt x="0" y="0"/>
                  </a:lnTo>
                  <a:close/>
                </a:path>
              </a:pathLst>
            </a:custGeom>
            <a:solidFill>
              <a:srgbClr val="5578B6"/>
            </a:solidFill>
            <a:ln w="9525">
              <a:solidFill>
                <a:schemeClr val="tx1"/>
              </a:solidFill>
              <a:round/>
              <a:headEnd/>
              <a:tailEnd/>
            </a:ln>
          </p:spPr>
          <p:txBody>
            <a:bodyPr/>
            <a:lstStyle/>
            <a:p>
              <a:endParaRPr lang="en-US"/>
            </a:p>
          </p:txBody>
        </p:sp>
        <p:sp>
          <p:nvSpPr>
            <p:cNvPr id="201" name="Freeform 818"/>
            <p:cNvSpPr>
              <a:spLocks noChangeAspect="1"/>
            </p:cNvSpPr>
            <p:nvPr/>
          </p:nvSpPr>
          <p:spPr bwMode="auto">
            <a:xfrm>
              <a:off x="760" y="2835"/>
              <a:ext cx="15" cy="1"/>
            </a:xfrm>
            <a:custGeom>
              <a:avLst/>
              <a:gdLst>
                <a:gd name="T0" fmla="*/ 0 w 105"/>
                <a:gd name="T1" fmla="*/ 0 h 5"/>
                <a:gd name="T2" fmla="*/ 105 w 105"/>
                <a:gd name="T3" fmla="*/ 0 h 5"/>
                <a:gd name="T4" fmla="*/ 105 w 105"/>
                <a:gd name="T5" fmla="*/ 5 h 5"/>
                <a:gd name="T6" fmla="*/ 2 w 105"/>
                <a:gd name="T7" fmla="*/ 5 h 5"/>
                <a:gd name="T8" fmla="*/ 0 w 105"/>
                <a:gd name="T9" fmla="*/ 0 h 5"/>
                <a:gd name="T10" fmla="*/ 0 60000 65536"/>
                <a:gd name="T11" fmla="*/ 0 60000 65536"/>
                <a:gd name="T12" fmla="*/ 0 60000 65536"/>
                <a:gd name="T13" fmla="*/ 0 60000 65536"/>
                <a:gd name="T14" fmla="*/ 0 60000 65536"/>
                <a:gd name="T15" fmla="*/ 0 w 105"/>
                <a:gd name="T16" fmla="*/ 0 h 5"/>
                <a:gd name="T17" fmla="*/ 105 w 105"/>
                <a:gd name="T18" fmla="*/ 5 h 5"/>
              </a:gdLst>
              <a:ahLst/>
              <a:cxnLst>
                <a:cxn ang="T10">
                  <a:pos x="T0" y="T1"/>
                </a:cxn>
                <a:cxn ang="T11">
                  <a:pos x="T2" y="T3"/>
                </a:cxn>
                <a:cxn ang="T12">
                  <a:pos x="T4" y="T5"/>
                </a:cxn>
                <a:cxn ang="T13">
                  <a:pos x="T6" y="T7"/>
                </a:cxn>
                <a:cxn ang="T14">
                  <a:pos x="T8" y="T9"/>
                </a:cxn>
              </a:cxnLst>
              <a:rect l="T15" t="T16" r="T17" b="T18"/>
              <a:pathLst>
                <a:path w="105" h="5">
                  <a:moveTo>
                    <a:pt x="0" y="0"/>
                  </a:moveTo>
                  <a:lnTo>
                    <a:pt x="105" y="0"/>
                  </a:lnTo>
                  <a:lnTo>
                    <a:pt x="105" y="5"/>
                  </a:lnTo>
                  <a:lnTo>
                    <a:pt x="2" y="5"/>
                  </a:lnTo>
                  <a:lnTo>
                    <a:pt x="0" y="0"/>
                  </a:lnTo>
                  <a:close/>
                </a:path>
              </a:pathLst>
            </a:custGeom>
            <a:solidFill>
              <a:srgbClr val="5578B6"/>
            </a:solidFill>
            <a:ln w="9525">
              <a:noFill/>
              <a:round/>
              <a:headEnd/>
              <a:tailEnd/>
            </a:ln>
          </p:spPr>
          <p:txBody>
            <a:bodyPr/>
            <a:lstStyle/>
            <a:p>
              <a:endParaRPr lang="en-US"/>
            </a:p>
          </p:txBody>
        </p:sp>
        <p:sp>
          <p:nvSpPr>
            <p:cNvPr id="202" name="Freeform 819"/>
            <p:cNvSpPr>
              <a:spLocks noChangeAspect="1"/>
            </p:cNvSpPr>
            <p:nvPr/>
          </p:nvSpPr>
          <p:spPr bwMode="auto">
            <a:xfrm>
              <a:off x="773" y="2883"/>
              <a:ext cx="16" cy="2"/>
            </a:xfrm>
            <a:custGeom>
              <a:avLst/>
              <a:gdLst>
                <a:gd name="T0" fmla="*/ 110 w 110"/>
                <a:gd name="T1" fmla="*/ 8 h 8"/>
                <a:gd name="T2" fmla="*/ 5 w 110"/>
                <a:gd name="T3" fmla="*/ 8 h 8"/>
                <a:gd name="T4" fmla="*/ 0 w 110"/>
                <a:gd name="T5" fmla="*/ 0 h 8"/>
                <a:gd name="T6" fmla="*/ 105 w 110"/>
                <a:gd name="T7" fmla="*/ 0 h 8"/>
                <a:gd name="T8" fmla="*/ 110 w 110"/>
                <a:gd name="T9" fmla="*/ 8 h 8"/>
                <a:gd name="T10" fmla="*/ 0 60000 65536"/>
                <a:gd name="T11" fmla="*/ 0 60000 65536"/>
                <a:gd name="T12" fmla="*/ 0 60000 65536"/>
                <a:gd name="T13" fmla="*/ 0 60000 65536"/>
                <a:gd name="T14" fmla="*/ 0 60000 65536"/>
                <a:gd name="T15" fmla="*/ 0 w 110"/>
                <a:gd name="T16" fmla="*/ 0 h 8"/>
                <a:gd name="T17" fmla="*/ 110 w 110"/>
                <a:gd name="T18" fmla="*/ 8 h 8"/>
              </a:gdLst>
              <a:ahLst/>
              <a:cxnLst>
                <a:cxn ang="T10">
                  <a:pos x="T0" y="T1"/>
                </a:cxn>
                <a:cxn ang="T11">
                  <a:pos x="T2" y="T3"/>
                </a:cxn>
                <a:cxn ang="T12">
                  <a:pos x="T4" y="T5"/>
                </a:cxn>
                <a:cxn ang="T13">
                  <a:pos x="T6" y="T7"/>
                </a:cxn>
                <a:cxn ang="T14">
                  <a:pos x="T8" y="T9"/>
                </a:cxn>
              </a:cxnLst>
              <a:rect l="T15" t="T16" r="T17" b="T18"/>
              <a:pathLst>
                <a:path w="110" h="8">
                  <a:moveTo>
                    <a:pt x="110" y="8"/>
                  </a:moveTo>
                  <a:lnTo>
                    <a:pt x="5" y="8"/>
                  </a:lnTo>
                  <a:lnTo>
                    <a:pt x="0" y="0"/>
                  </a:lnTo>
                  <a:lnTo>
                    <a:pt x="105" y="0"/>
                  </a:lnTo>
                  <a:lnTo>
                    <a:pt x="110" y="8"/>
                  </a:lnTo>
                  <a:close/>
                </a:path>
              </a:pathLst>
            </a:custGeom>
            <a:solidFill>
              <a:srgbClr val="33559E"/>
            </a:solidFill>
            <a:ln w="9525">
              <a:solidFill>
                <a:schemeClr val="tx1"/>
              </a:solidFill>
              <a:round/>
              <a:headEnd/>
              <a:tailEnd/>
            </a:ln>
          </p:spPr>
          <p:txBody>
            <a:bodyPr/>
            <a:lstStyle/>
            <a:p>
              <a:endParaRPr lang="en-US"/>
            </a:p>
          </p:txBody>
        </p:sp>
        <p:sp>
          <p:nvSpPr>
            <p:cNvPr id="203" name="Freeform 820"/>
            <p:cNvSpPr>
              <a:spLocks noChangeAspect="1"/>
            </p:cNvSpPr>
            <p:nvPr/>
          </p:nvSpPr>
          <p:spPr bwMode="auto">
            <a:xfrm>
              <a:off x="772" y="2881"/>
              <a:ext cx="16" cy="1"/>
            </a:xfrm>
            <a:custGeom>
              <a:avLst/>
              <a:gdLst>
                <a:gd name="T0" fmla="*/ 108 w 108"/>
                <a:gd name="T1" fmla="*/ 5 h 5"/>
                <a:gd name="T2" fmla="*/ 3 w 108"/>
                <a:gd name="T3" fmla="*/ 5 h 5"/>
                <a:gd name="T4" fmla="*/ 0 w 108"/>
                <a:gd name="T5" fmla="*/ 0 h 5"/>
                <a:gd name="T6" fmla="*/ 105 w 108"/>
                <a:gd name="T7" fmla="*/ 0 h 5"/>
                <a:gd name="T8" fmla="*/ 108 w 108"/>
                <a:gd name="T9" fmla="*/ 5 h 5"/>
                <a:gd name="T10" fmla="*/ 0 60000 65536"/>
                <a:gd name="T11" fmla="*/ 0 60000 65536"/>
                <a:gd name="T12" fmla="*/ 0 60000 65536"/>
                <a:gd name="T13" fmla="*/ 0 60000 65536"/>
                <a:gd name="T14" fmla="*/ 0 60000 65536"/>
                <a:gd name="T15" fmla="*/ 0 w 108"/>
                <a:gd name="T16" fmla="*/ 0 h 5"/>
                <a:gd name="T17" fmla="*/ 108 w 108"/>
                <a:gd name="T18" fmla="*/ 5 h 5"/>
              </a:gdLst>
              <a:ahLst/>
              <a:cxnLst>
                <a:cxn ang="T10">
                  <a:pos x="T0" y="T1"/>
                </a:cxn>
                <a:cxn ang="T11">
                  <a:pos x="T2" y="T3"/>
                </a:cxn>
                <a:cxn ang="T12">
                  <a:pos x="T4" y="T5"/>
                </a:cxn>
                <a:cxn ang="T13">
                  <a:pos x="T6" y="T7"/>
                </a:cxn>
                <a:cxn ang="T14">
                  <a:pos x="T8" y="T9"/>
                </a:cxn>
              </a:cxnLst>
              <a:rect l="T15" t="T16" r="T17" b="T18"/>
              <a:pathLst>
                <a:path w="108" h="5">
                  <a:moveTo>
                    <a:pt x="108" y="5"/>
                  </a:moveTo>
                  <a:lnTo>
                    <a:pt x="3" y="5"/>
                  </a:lnTo>
                  <a:lnTo>
                    <a:pt x="0" y="0"/>
                  </a:lnTo>
                  <a:lnTo>
                    <a:pt x="105" y="0"/>
                  </a:lnTo>
                  <a:lnTo>
                    <a:pt x="108" y="5"/>
                  </a:lnTo>
                  <a:close/>
                </a:path>
              </a:pathLst>
            </a:custGeom>
            <a:solidFill>
              <a:srgbClr val="33559E"/>
            </a:solidFill>
            <a:ln w="9525">
              <a:noFill/>
              <a:round/>
              <a:headEnd/>
              <a:tailEnd/>
            </a:ln>
          </p:spPr>
          <p:txBody>
            <a:bodyPr/>
            <a:lstStyle/>
            <a:p>
              <a:endParaRPr lang="en-US"/>
            </a:p>
          </p:txBody>
        </p:sp>
      </p:grpSp>
      <p:grpSp>
        <p:nvGrpSpPr>
          <p:cNvPr id="4" name="Group 203"/>
          <p:cNvGrpSpPr/>
          <p:nvPr/>
        </p:nvGrpSpPr>
        <p:grpSpPr>
          <a:xfrm>
            <a:off x="6788157" y="3319549"/>
            <a:ext cx="1535949" cy="674571"/>
            <a:chOff x="6788157" y="2364189"/>
            <a:chExt cx="1535949" cy="674571"/>
          </a:xfrm>
        </p:grpSpPr>
        <p:cxnSp>
          <p:nvCxnSpPr>
            <p:cNvPr id="205" name="Straight Connector 204"/>
            <p:cNvCxnSpPr/>
            <p:nvPr/>
          </p:nvCxnSpPr>
          <p:spPr bwMode="auto">
            <a:xfrm>
              <a:off x="6926242" y="2674957"/>
              <a:ext cx="365760" cy="0"/>
            </a:xfrm>
            <a:prstGeom prst="line">
              <a:avLst/>
            </a:prstGeom>
            <a:solidFill>
              <a:schemeClr val="accent1"/>
            </a:solidFill>
            <a:ln w="25400" cap="flat" cmpd="sng" algn="ctr">
              <a:solidFill>
                <a:srgbClr val="FCAF2D"/>
              </a:solidFill>
              <a:prstDash val="solid"/>
              <a:round/>
              <a:headEnd type="none" w="med" len="med"/>
              <a:tailEnd type="triangle" w="lg" len="med"/>
            </a:ln>
            <a:effectLst/>
          </p:spPr>
        </p:cxnSp>
        <p:cxnSp>
          <p:nvCxnSpPr>
            <p:cNvPr id="206" name="Straight Connector 205"/>
            <p:cNvCxnSpPr/>
            <p:nvPr/>
          </p:nvCxnSpPr>
          <p:spPr bwMode="auto">
            <a:xfrm flipH="1">
              <a:off x="7813338" y="2797781"/>
              <a:ext cx="365760" cy="0"/>
            </a:xfrm>
            <a:prstGeom prst="line">
              <a:avLst/>
            </a:prstGeom>
            <a:solidFill>
              <a:schemeClr val="accent1"/>
            </a:solidFill>
            <a:ln w="25400" cap="flat" cmpd="sng" algn="ctr">
              <a:solidFill>
                <a:srgbClr val="06C245"/>
              </a:solidFill>
              <a:prstDash val="solid"/>
              <a:round/>
              <a:headEnd type="none" w="med" len="med"/>
              <a:tailEnd type="triangle" w="lg" len="med"/>
            </a:ln>
            <a:effectLst/>
          </p:spPr>
        </p:cxnSp>
        <p:sp>
          <p:nvSpPr>
            <p:cNvPr id="207" name="Rectangle 206"/>
            <p:cNvSpPr/>
            <p:nvPr/>
          </p:nvSpPr>
          <p:spPr>
            <a:xfrm>
              <a:off x="6788157" y="2364189"/>
              <a:ext cx="543739" cy="246221"/>
            </a:xfrm>
            <a:prstGeom prst="rect">
              <a:avLst/>
            </a:prstGeom>
          </p:spPr>
          <p:txBody>
            <a:bodyPr wrap="none">
              <a:spAutoFit/>
            </a:bodyPr>
            <a:lstStyle/>
            <a:p>
              <a:r>
                <a:rPr lang="en-US" dirty="0">
                  <a:solidFill>
                    <a:srgbClr val="86A9D1"/>
                  </a:solidFill>
                  <a:latin typeface="Segoe UI" pitchFamily="34" charset="0"/>
                  <a:ea typeface="Segoe UI" pitchFamily="34" charset="0"/>
                  <a:cs typeface="Segoe UI" pitchFamily="34" charset="0"/>
                </a:rPr>
                <a:t>primer</a:t>
              </a:r>
            </a:p>
          </p:txBody>
        </p:sp>
        <p:sp>
          <p:nvSpPr>
            <p:cNvPr id="208" name="Rectangle 207"/>
            <p:cNvSpPr/>
            <p:nvPr/>
          </p:nvSpPr>
          <p:spPr>
            <a:xfrm>
              <a:off x="7780367" y="2792539"/>
              <a:ext cx="543739" cy="246221"/>
            </a:xfrm>
            <a:prstGeom prst="rect">
              <a:avLst/>
            </a:prstGeom>
          </p:spPr>
          <p:txBody>
            <a:bodyPr wrap="none">
              <a:spAutoFit/>
            </a:bodyPr>
            <a:lstStyle/>
            <a:p>
              <a:r>
                <a:rPr lang="en-US" dirty="0">
                  <a:solidFill>
                    <a:srgbClr val="86A9D1"/>
                  </a:solidFill>
                  <a:latin typeface="Segoe UI" pitchFamily="34" charset="0"/>
                  <a:ea typeface="Segoe UI" pitchFamily="34" charset="0"/>
                  <a:cs typeface="Segoe UI" pitchFamily="34" charset="0"/>
                </a:rPr>
                <a:t>primer</a:t>
              </a:r>
            </a:p>
          </p:txBody>
        </p:sp>
      </p:grpSp>
      <p:sp>
        <p:nvSpPr>
          <p:cNvPr id="209" name="Oval 111"/>
          <p:cNvSpPr>
            <a:spLocks noChangeArrowheads="1"/>
          </p:cNvSpPr>
          <p:nvPr/>
        </p:nvSpPr>
        <p:spPr bwMode="auto">
          <a:xfrm>
            <a:off x="7327702" y="2870578"/>
            <a:ext cx="656241" cy="514066"/>
          </a:xfrm>
          <a:prstGeom prst="ellipse">
            <a:avLst/>
          </a:prstGeom>
          <a:solidFill>
            <a:schemeClr val="hlink"/>
          </a:solidFill>
          <a:ln w="9525">
            <a:solidFill>
              <a:schemeClr val="hlink"/>
            </a:solidFill>
            <a:round/>
            <a:headEnd/>
            <a:tailEnd/>
          </a:ln>
        </p:spPr>
        <p:txBody>
          <a:bodyPr wrap="none" anchor="ctr"/>
          <a:lstStyle/>
          <a:p>
            <a:r>
              <a:rPr lang="en-US" sz="1200" dirty="0" err="1"/>
              <a:t>Taq</a:t>
            </a:r>
            <a:endParaRPr lang="en-US" sz="1200" dirty="0"/>
          </a:p>
        </p:txBody>
      </p:sp>
      <p:grpSp>
        <p:nvGrpSpPr>
          <p:cNvPr id="5" name="Group 2"/>
          <p:cNvGrpSpPr>
            <a:grpSpLocks/>
          </p:cNvGrpSpPr>
          <p:nvPr/>
        </p:nvGrpSpPr>
        <p:grpSpPr bwMode="auto">
          <a:xfrm>
            <a:off x="6490666" y="4299921"/>
            <a:ext cx="2063329" cy="1007970"/>
            <a:chOff x="-31" y="2474"/>
            <a:chExt cx="5821" cy="2609"/>
          </a:xfrm>
        </p:grpSpPr>
        <p:sp>
          <p:nvSpPr>
            <p:cNvPr id="214" name="Text Box 7"/>
            <p:cNvSpPr txBox="1">
              <a:spLocks noChangeArrowheads="1"/>
            </p:cNvSpPr>
            <p:nvPr/>
          </p:nvSpPr>
          <p:spPr bwMode="auto">
            <a:xfrm>
              <a:off x="1296" y="3552"/>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15" name="Text Box 8"/>
            <p:cNvSpPr txBox="1">
              <a:spLocks noChangeArrowheads="1"/>
            </p:cNvSpPr>
            <p:nvPr/>
          </p:nvSpPr>
          <p:spPr bwMode="auto">
            <a:xfrm>
              <a:off x="528" y="3840"/>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16" name="Text Box 9"/>
            <p:cNvSpPr txBox="1">
              <a:spLocks noChangeArrowheads="1"/>
            </p:cNvSpPr>
            <p:nvPr/>
          </p:nvSpPr>
          <p:spPr bwMode="auto">
            <a:xfrm rot="3862757">
              <a:off x="3024" y="3113"/>
              <a:ext cx="336" cy="781"/>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17" name="Text Box 10"/>
            <p:cNvSpPr txBox="1">
              <a:spLocks noChangeArrowheads="1"/>
            </p:cNvSpPr>
            <p:nvPr/>
          </p:nvSpPr>
          <p:spPr bwMode="auto">
            <a:xfrm rot="20681752">
              <a:off x="3504" y="3578"/>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18" name="Text Box 11"/>
            <p:cNvSpPr txBox="1">
              <a:spLocks noChangeArrowheads="1"/>
            </p:cNvSpPr>
            <p:nvPr/>
          </p:nvSpPr>
          <p:spPr bwMode="auto">
            <a:xfrm>
              <a:off x="4944" y="3456"/>
              <a:ext cx="336" cy="717"/>
            </a:xfrm>
            <a:prstGeom prst="rect">
              <a:avLst/>
            </a:prstGeom>
            <a:noFill/>
            <a:ln w="9525">
              <a:noFill/>
              <a:miter lim="800000"/>
              <a:headEnd/>
              <a:tailEnd/>
            </a:ln>
          </p:spPr>
          <p:txBody>
            <a:bodyPr>
              <a:spAutoFit/>
            </a:bodyPr>
            <a:lstStyle/>
            <a:p>
              <a:pPr>
                <a:spcBef>
                  <a:spcPct val="50000"/>
                </a:spcBef>
              </a:pPr>
              <a:r>
                <a:rPr lang="en-US" sz="1200" b="0" dirty="0">
                  <a:solidFill>
                    <a:srgbClr val="000000"/>
                  </a:solidFill>
                  <a:latin typeface="Arial" charset="0"/>
                </a:rPr>
                <a:t>A</a:t>
              </a:r>
            </a:p>
          </p:txBody>
        </p:sp>
        <p:sp>
          <p:nvSpPr>
            <p:cNvPr id="219" name="Text Box 12"/>
            <p:cNvSpPr txBox="1">
              <a:spLocks noChangeArrowheads="1"/>
            </p:cNvSpPr>
            <p:nvPr/>
          </p:nvSpPr>
          <p:spPr bwMode="auto">
            <a:xfrm rot="1635410">
              <a:off x="5232" y="3098"/>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20" name="Text Box 13"/>
            <p:cNvSpPr txBox="1">
              <a:spLocks noChangeArrowheads="1"/>
            </p:cNvSpPr>
            <p:nvPr/>
          </p:nvSpPr>
          <p:spPr bwMode="auto">
            <a:xfrm rot="12072224">
              <a:off x="1776" y="3626"/>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A</a:t>
              </a:r>
            </a:p>
          </p:txBody>
        </p:sp>
        <p:sp>
          <p:nvSpPr>
            <p:cNvPr id="221" name="Text Box 14"/>
            <p:cNvSpPr txBox="1">
              <a:spLocks noChangeArrowheads="1"/>
            </p:cNvSpPr>
            <p:nvPr/>
          </p:nvSpPr>
          <p:spPr bwMode="auto">
            <a:xfrm>
              <a:off x="2544" y="3792"/>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2" name="Text Box 15"/>
            <p:cNvSpPr txBox="1">
              <a:spLocks noChangeArrowheads="1"/>
            </p:cNvSpPr>
            <p:nvPr/>
          </p:nvSpPr>
          <p:spPr bwMode="auto">
            <a:xfrm rot="19945924">
              <a:off x="4752" y="3530"/>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3" name="Text Box 16"/>
            <p:cNvSpPr txBox="1">
              <a:spLocks noChangeArrowheads="1"/>
            </p:cNvSpPr>
            <p:nvPr/>
          </p:nvSpPr>
          <p:spPr bwMode="auto">
            <a:xfrm rot="17284779">
              <a:off x="2064" y="3065"/>
              <a:ext cx="336" cy="781"/>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4" name="Text Box 17"/>
            <p:cNvSpPr txBox="1">
              <a:spLocks noChangeArrowheads="1"/>
            </p:cNvSpPr>
            <p:nvPr/>
          </p:nvSpPr>
          <p:spPr bwMode="auto">
            <a:xfrm rot="20750909">
              <a:off x="288" y="2762"/>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5" name="Text Box 18"/>
            <p:cNvSpPr txBox="1">
              <a:spLocks noChangeArrowheads="1"/>
            </p:cNvSpPr>
            <p:nvPr/>
          </p:nvSpPr>
          <p:spPr bwMode="auto">
            <a:xfrm rot="2747743">
              <a:off x="192" y="3401"/>
              <a:ext cx="336" cy="781"/>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sp>
          <p:nvSpPr>
            <p:cNvPr id="226" name="Text Box 19"/>
            <p:cNvSpPr txBox="1">
              <a:spLocks noChangeArrowheads="1"/>
            </p:cNvSpPr>
            <p:nvPr/>
          </p:nvSpPr>
          <p:spPr bwMode="auto">
            <a:xfrm rot="16452938">
              <a:off x="3984" y="3113"/>
              <a:ext cx="336" cy="781"/>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7" name="Text Box 21"/>
            <p:cNvSpPr txBox="1">
              <a:spLocks noChangeArrowheads="1"/>
            </p:cNvSpPr>
            <p:nvPr/>
          </p:nvSpPr>
          <p:spPr bwMode="auto">
            <a:xfrm>
              <a:off x="4560" y="3312"/>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T</a:t>
              </a:r>
            </a:p>
          </p:txBody>
        </p:sp>
        <p:sp>
          <p:nvSpPr>
            <p:cNvPr id="228" name="Text Box 22"/>
            <p:cNvSpPr txBox="1">
              <a:spLocks noChangeArrowheads="1"/>
            </p:cNvSpPr>
            <p:nvPr/>
          </p:nvSpPr>
          <p:spPr bwMode="auto">
            <a:xfrm rot="2888671">
              <a:off x="3168" y="3525"/>
              <a:ext cx="336" cy="1302"/>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29" name="Text Box 37"/>
            <p:cNvSpPr txBox="1">
              <a:spLocks noChangeArrowheads="1"/>
            </p:cNvSpPr>
            <p:nvPr/>
          </p:nvSpPr>
          <p:spPr bwMode="auto">
            <a:xfrm rot="21202516">
              <a:off x="1632" y="2859"/>
              <a:ext cx="336" cy="1195"/>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0" name="Text Box 38"/>
            <p:cNvSpPr txBox="1">
              <a:spLocks noChangeArrowheads="1"/>
            </p:cNvSpPr>
            <p:nvPr/>
          </p:nvSpPr>
          <p:spPr bwMode="auto">
            <a:xfrm>
              <a:off x="5280" y="3792"/>
              <a:ext cx="336" cy="1195"/>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1" name="Text Box 40"/>
            <p:cNvSpPr txBox="1">
              <a:spLocks noChangeArrowheads="1"/>
            </p:cNvSpPr>
            <p:nvPr/>
          </p:nvSpPr>
          <p:spPr bwMode="auto">
            <a:xfrm>
              <a:off x="4224" y="3888"/>
              <a:ext cx="336" cy="1195"/>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2" name="Text Box 41"/>
            <p:cNvSpPr txBox="1">
              <a:spLocks noChangeArrowheads="1"/>
            </p:cNvSpPr>
            <p:nvPr/>
          </p:nvSpPr>
          <p:spPr bwMode="auto">
            <a:xfrm rot="6591755">
              <a:off x="3408" y="2853"/>
              <a:ext cx="336" cy="1302"/>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3" name="Text Box 42"/>
            <p:cNvSpPr txBox="1">
              <a:spLocks noChangeArrowheads="1"/>
            </p:cNvSpPr>
            <p:nvPr/>
          </p:nvSpPr>
          <p:spPr bwMode="auto">
            <a:xfrm>
              <a:off x="2160" y="3600"/>
              <a:ext cx="336" cy="1195"/>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4" name="Text Box 43"/>
            <p:cNvSpPr txBox="1">
              <a:spLocks noChangeArrowheads="1"/>
            </p:cNvSpPr>
            <p:nvPr/>
          </p:nvSpPr>
          <p:spPr bwMode="auto">
            <a:xfrm rot="1029880">
              <a:off x="912" y="3147"/>
              <a:ext cx="336" cy="1195"/>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C </a:t>
              </a:r>
            </a:p>
          </p:txBody>
        </p:sp>
        <p:sp>
          <p:nvSpPr>
            <p:cNvPr id="235" name="Text Box 44"/>
            <p:cNvSpPr txBox="1">
              <a:spLocks noChangeArrowheads="1"/>
            </p:cNvSpPr>
            <p:nvPr/>
          </p:nvSpPr>
          <p:spPr bwMode="auto">
            <a:xfrm rot="2623405">
              <a:off x="3936" y="3482"/>
              <a:ext cx="336" cy="717"/>
            </a:xfrm>
            <a:prstGeom prst="rect">
              <a:avLst/>
            </a:prstGeom>
            <a:noFill/>
            <a:ln w="9525">
              <a:noFill/>
              <a:miter lim="800000"/>
              <a:headEnd/>
              <a:tailEnd/>
            </a:ln>
          </p:spPr>
          <p:txBody>
            <a:bodyPr>
              <a:spAutoFit/>
            </a:bodyPr>
            <a:lstStyle/>
            <a:p>
              <a:pPr>
                <a:spcBef>
                  <a:spcPct val="50000"/>
                </a:spcBef>
              </a:pPr>
              <a:r>
                <a:rPr lang="en-US" sz="1200" b="0" dirty="0">
                  <a:solidFill>
                    <a:srgbClr val="000000"/>
                  </a:solidFill>
                  <a:latin typeface="Arial" charset="0"/>
                </a:rPr>
                <a:t>G</a:t>
              </a:r>
            </a:p>
          </p:txBody>
        </p:sp>
        <p:sp>
          <p:nvSpPr>
            <p:cNvPr id="236" name="Text Box 45"/>
            <p:cNvSpPr txBox="1">
              <a:spLocks noChangeArrowheads="1"/>
            </p:cNvSpPr>
            <p:nvPr/>
          </p:nvSpPr>
          <p:spPr bwMode="auto">
            <a:xfrm rot="13997953">
              <a:off x="5232" y="2393"/>
              <a:ext cx="336" cy="781"/>
            </a:xfrm>
            <a:prstGeom prst="rect">
              <a:avLst/>
            </a:prstGeom>
            <a:noFill/>
            <a:ln w="9525">
              <a:noFill/>
              <a:miter lim="800000"/>
              <a:headEnd/>
              <a:tailEnd/>
            </a:ln>
          </p:spPr>
          <p:txBody>
            <a:bodyPr>
              <a:spAutoFit/>
            </a:bodyPr>
            <a:lstStyle/>
            <a:p>
              <a:pPr>
                <a:spcBef>
                  <a:spcPct val="50000"/>
                </a:spcBef>
              </a:pPr>
              <a:r>
                <a:rPr lang="en-US" sz="1200" b="0" dirty="0">
                  <a:solidFill>
                    <a:srgbClr val="000000"/>
                  </a:solidFill>
                  <a:latin typeface="Arial" charset="0"/>
                </a:rPr>
                <a:t>G</a:t>
              </a:r>
            </a:p>
          </p:txBody>
        </p:sp>
        <p:sp>
          <p:nvSpPr>
            <p:cNvPr id="237" name="Text Box 46"/>
            <p:cNvSpPr txBox="1">
              <a:spLocks noChangeArrowheads="1"/>
            </p:cNvSpPr>
            <p:nvPr/>
          </p:nvSpPr>
          <p:spPr bwMode="auto">
            <a:xfrm rot="2000777">
              <a:off x="384" y="2474"/>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sp>
          <p:nvSpPr>
            <p:cNvPr id="238" name="Text Box 47"/>
            <p:cNvSpPr txBox="1">
              <a:spLocks noChangeArrowheads="1"/>
            </p:cNvSpPr>
            <p:nvPr/>
          </p:nvSpPr>
          <p:spPr bwMode="auto">
            <a:xfrm>
              <a:off x="2784" y="3696"/>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sp>
          <p:nvSpPr>
            <p:cNvPr id="239" name="Text Box 48"/>
            <p:cNvSpPr txBox="1">
              <a:spLocks noChangeArrowheads="1"/>
            </p:cNvSpPr>
            <p:nvPr/>
          </p:nvSpPr>
          <p:spPr bwMode="auto">
            <a:xfrm>
              <a:off x="2112" y="4032"/>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sp>
          <p:nvSpPr>
            <p:cNvPr id="240" name="Text Box 49"/>
            <p:cNvSpPr txBox="1">
              <a:spLocks noChangeArrowheads="1"/>
            </p:cNvSpPr>
            <p:nvPr/>
          </p:nvSpPr>
          <p:spPr bwMode="auto">
            <a:xfrm>
              <a:off x="768" y="3216"/>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sp>
          <p:nvSpPr>
            <p:cNvPr id="241" name="Text Box 50"/>
            <p:cNvSpPr txBox="1">
              <a:spLocks noChangeArrowheads="1"/>
            </p:cNvSpPr>
            <p:nvPr/>
          </p:nvSpPr>
          <p:spPr bwMode="auto">
            <a:xfrm rot="1729980">
              <a:off x="2544" y="3098"/>
              <a:ext cx="336" cy="717"/>
            </a:xfrm>
            <a:prstGeom prst="rect">
              <a:avLst/>
            </a:prstGeom>
            <a:noFill/>
            <a:ln w="9525">
              <a:noFill/>
              <a:miter lim="800000"/>
              <a:headEnd/>
              <a:tailEnd/>
            </a:ln>
          </p:spPr>
          <p:txBody>
            <a:bodyPr>
              <a:spAutoFit/>
            </a:bodyPr>
            <a:lstStyle/>
            <a:p>
              <a:pPr>
                <a:spcBef>
                  <a:spcPct val="50000"/>
                </a:spcBef>
              </a:pPr>
              <a:r>
                <a:rPr lang="en-US" sz="1200" b="0">
                  <a:solidFill>
                    <a:srgbClr val="000000"/>
                  </a:solidFill>
                  <a:latin typeface="Arial" charset="0"/>
                </a:rPr>
                <a:t>G</a:t>
              </a:r>
            </a:p>
          </p:txBody>
        </p:sp>
      </p:grpSp>
      <p:sp>
        <p:nvSpPr>
          <p:cNvPr id="242" name="Chord 241"/>
          <p:cNvSpPr/>
          <p:nvPr/>
        </p:nvSpPr>
        <p:spPr bwMode="auto">
          <a:xfrm rot="16200000">
            <a:off x="3384218" y="777913"/>
            <a:ext cx="8188658" cy="2811439"/>
          </a:xfrm>
          <a:prstGeom prst="chord">
            <a:avLst>
              <a:gd name="adj1" fmla="val 4465531"/>
              <a:gd name="adj2" fmla="val 17132173"/>
            </a:avLst>
          </a:prstGeom>
          <a:noFill/>
          <a:ln w="25400" cap="flat" cmpd="sng" algn="ctr">
            <a:solidFill>
              <a:srgbClr val="B2B2B2"/>
            </a:solidFill>
            <a:prstDash val="solid"/>
            <a:round/>
            <a:headEnd type="none" w="med" len="med"/>
            <a:tailEnd type="stealth" w="med" len="med"/>
          </a:ln>
          <a:effectLst/>
        </p:spPr>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p:txBody>
      </p:sp>
      <p:sp>
        <p:nvSpPr>
          <p:cNvPr id="111" name="TextBox 110"/>
          <p:cNvSpPr txBox="1"/>
          <p:nvPr/>
        </p:nvSpPr>
        <p:spPr>
          <a:xfrm rot="1549952">
            <a:off x="6364718" y="2387371"/>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C</a:t>
            </a:r>
            <a:r>
              <a:rPr lang="en-US" b="0" dirty="0" err="1">
                <a:solidFill>
                  <a:schemeClr val="bg1"/>
                </a:solidFill>
              </a:rPr>
              <a:t>TP</a:t>
            </a:r>
            <a:endParaRPr lang="en-US" b="0" dirty="0">
              <a:solidFill>
                <a:schemeClr val="bg1"/>
              </a:solidFill>
            </a:endParaRPr>
          </a:p>
        </p:txBody>
      </p:sp>
      <p:sp>
        <p:nvSpPr>
          <p:cNvPr id="112" name="TextBox 111"/>
          <p:cNvSpPr txBox="1"/>
          <p:nvPr/>
        </p:nvSpPr>
        <p:spPr>
          <a:xfrm rot="1269852">
            <a:off x="6759827" y="4680563"/>
            <a:ext cx="558541"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T</a:t>
            </a:r>
            <a:r>
              <a:rPr lang="en-US" b="0" dirty="0" err="1">
                <a:solidFill>
                  <a:schemeClr val="bg1"/>
                </a:solidFill>
              </a:rPr>
              <a:t>TP</a:t>
            </a:r>
            <a:endParaRPr lang="en-US" b="0" dirty="0">
              <a:solidFill>
                <a:schemeClr val="bg1"/>
              </a:solidFill>
            </a:endParaRPr>
          </a:p>
        </p:txBody>
      </p:sp>
      <p:sp>
        <p:nvSpPr>
          <p:cNvPr id="114" name="TextBox 113"/>
          <p:cNvSpPr txBox="1"/>
          <p:nvPr/>
        </p:nvSpPr>
        <p:spPr>
          <a:xfrm rot="20682339">
            <a:off x="7793113" y="4438436"/>
            <a:ext cx="59708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G</a:t>
            </a:r>
            <a:r>
              <a:rPr lang="en-US" b="0" dirty="0" err="1">
                <a:solidFill>
                  <a:schemeClr val="bg1"/>
                </a:solidFill>
              </a:rPr>
              <a:t>TP</a:t>
            </a:r>
            <a:endParaRPr lang="en-US" b="0" dirty="0">
              <a:solidFill>
                <a:schemeClr val="bg1"/>
              </a:solidFill>
            </a:endParaRPr>
          </a:p>
        </p:txBody>
      </p:sp>
      <p:sp>
        <p:nvSpPr>
          <p:cNvPr id="115" name="TextBox 114"/>
          <p:cNvSpPr txBox="1"/>
          <p:nvPr/>
        </p:nvSpPr>
        <p:spPr>
          <a:xfrm>
            <a:off x="6167423" y="3040808"/>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A</a:t>
            </a:r>
            <a:r>
              <a:rPr lang="en-US" b="0" dirty="0" err="1">
                <a:solidFill>
                  <a:schemeClr val="bg1"/>
                </a:solidFill>
              </a:rPr>
              <a:t>TP</a:t>
            </a:r>
            <a:endParaRPr lang="en-US" b="0" dirty="0">
              <a:solidFill>
                <a:schemeClr val="bg1"/>
              </a:solidFill>
            </a:endParaRPr>
          </a:p>
        </p:txBody>
      </p:sp>
      <p:sp>
        <p:nvSpPr>
          <p:cNvPr id="116" name="TextBox 115"/>
          <p:cNvSpPr txBox="1"/>
          <p:nvPr/>
        </p:nvSpPr>
        <p:spPr>
          <a:xfrm rot="2123852">
            <a:off x="7787208" y="4993241"/>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A</a:t>
            </a:r>
            <a:r>
              <a:rPr lang="en-US" b="0" dirty="0" err="1">
                <a:solidFill>
                  <a:schemeClr val="bg1"/>
                </a:solidFill>
              </a:rPr>
              <a:t>TP</a:t>
            </a:r>
            <a:endParaRPr lang="en-US" b="0" dirty="0">
              <a:solidFill>
                <a:schemeClr val="bg1"/>
              </a:solidFill>
            </a:endParaRPr>
          </a:p>
        </p:txBody>
      </p:sp>
      <p:sp>
        <p:nvSpPr>
          <p:cNvPr id="117" name="TextBox 116"/>
          <p:cNvSpPr txBox="1"/>
          <p:nvPr/>
        </p:nvSpPr>
        <p:spPr>
          <a:xfrm rot="19928656">
            <a:off x="7162757" y="5610718"/>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A</a:t>
            </a:r>
            <a:r>
              <a:rPr lang="en-US" b="0" dirty="0" err="1">
                <a:solidFill>
                  <a:schemeClr val="bg1"/>
                </a:solidFill>
              </a:rPr>
              <a:t>TP</a:t>
            </a:r>
            <a:endParaRPr lang="en-US" b="0" dirty="0">
              <a:solidFill>
                <a:schemeClr val="bg1"/>
              </a:solidFill>
            </a:endParaRPr>
          </a:p>
        </p:txBody>
      </p:sp>
      <p:sp>
        <p:nvSpPr>
          <p:cNvPr id="120" name="TextBox 119"/>
          <p:cNvSpPr txBox="1"/>
          <p:nvPr/>
        </p:nvSpPr>
        <p:spPr>
          <a:xfrm rot="20275233">
            <a:off x="8144804" y="2465797"/>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C</a:t>
            </a:r>
            <a:r>
              <a:rPr lang="en-US" b="0" dirty="0" err="1">
                <a:solidFill>
                  <a:schemeClr val="bg1"/>
                </a:solidFill>
              </a:rPr>
              <a:t>TP</a:t>
            </a:r>
            <a:endParaRPr lang="en-US" b="0" dirty="0">
              <a:solidFill>
                <a:schemeClr val="bg1"/>
              </a:solidFill>
            </a:endParaRPr>
          </a:p>
        </p:txBody>
      </p:sp>
      <p:sp>
        <p:nvSpPr>
          <p:cNvPr id="121" name="TextBox 120"/>
          <p:cNvSpPr txBox="1"/>
          <p:nvPr/>
        </p:nvSpPr>
        <p:spPr>
          <a:xfrm>
            <a:off x="6558540" y="5170298"/>
            <a:ext cx="58423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C</a:t>
            </a:r>
            <a:r>
              <a:rPr lang="en-US" b="0" dirty="0" err="1">
                <a:solidFill>
                  <a:schemeClr val="bg1"/>
                </a:solidFill>
              </a:rPr>
              <a:t>TP</a:t>
            </a:r>
            <a:endParaRPr lang="en-US" b="0" dirty="0">
              <a:solidFill>
                <a:schemeClr val="bg1"/>
              </a:solidFill>
            </a:endParaRPr>
          </a:p>
        </p:txBody>
      </p:sp>
      <p:sp>
        <p:nvSpPr>
          <p:cNvPr id="123" name="TextBox 122"/>
          <p:cNvSpPr txBox="1"/>
          <p:nvPr/>
        </p:nvSpPr>
        <p:spPr>
          <a:xfrm rot="20919742">
            <a:off x="7269827" y="4302817"/>
            <a:ext cx="558541"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T</a:t>
            </a:r>
            <a:r>
              <a:rPr lang="en-US" b="0" dirty="0" err="1">
                <a:solidFill>
                  <a:schemeClr val="bg1"/>
                </a:solidFill>
              </a:rPr>
              <a:t>TP</a:t>
            </a:r>
            <a:endParaRPr lang="en-US" b="0" dirty="0">
              <a:solidFill>
                <a:schemeClr val="bg1"/>
              </a:solidFill>
            </a:endParaRPr>
          </a:p>
        </p:txBody>
      </p:sp>
      <p:sp>
        <p:nvSpPr>
          <p:cNvPr id="124" name="TextBox 123"/>
          <p:cNvSpPr txBox="1"/>
          <p:nvPr/>
        </p:nvSpPr>
        <p:spPr>
          <a:xfrm rot="20790096">
            <a:off x="8243972" y="3020602"/>
            <a:ext cx="558541"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T</a:t>
            </a:r>
            <a:r>
              <a:rPr lang="en-US" b="0" dirty="0" err="1">
                <a:solidFill>
                  <a:schemeClr val="bg1"/>
                </a:solidFill>
              </a:rPr>
              <a:t>TP</a:t>
            </a:r>
            <a:endParaRPr lang="en-US" b="0" dirty="0">
              <a:solidFill>
                <a:schemeClr val="bg1"/>
              </a:solidFill>
            </a:endParaRPr>
          </a:p>
        </p:txBody>
      </p:sp>
      <p:sp>
        <p:nvSpPr>
          <p:cNvPr id="125" name="TextBox 124"/>
          <p:cNvSpPr txBox="1"/>
          <p:nvPr/>
        </p:nvSpPr>
        <p:spPr>
          <a:xfrm rot="211224">
            <a:off x="7217987" y="5133312"/>
            <a:ext cx="59708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G</a:t>
            </a:r>
            <a:r>
              <a:rPr lang="en-US" b="0" dirty="0" err="1">
                <a:solidFill>
                  <a:schemeClr val="bg1"/>
                </a:solidFill>
              </a:rPr>
              <a:t>TP</a:t>
            </a:r>
            <a:endParaRPr lang="en-US" b="0" dirty="0">
              <a:solidFill>
                <a:schemeClr val="bg1"/>
              </a:solidFill>
            </a:endParaRPr>
          </a:p>
        </p:txBody>
      </p:sp>
      <p:sp>
        <p:nvSpPr>
          <p:cNvPr id="127" name="Title 1"/>
          <p:cNvSpPr txBox="1">
            <a:spLocks/>
          </p:cNvSpPr>
          <p:nvPr/>
        </p:nvSpPr>
        <p:spPr bwMode="auto">
          <a:xfrm>
            <a:off x="981427" y="150123"/>
            <a:ext cx="8740775" cy="895350"/>
          </a:xfrm>
          <a:prstGeom prst="rect">
            <a:avLst/>
          </a:prstGeom>
          <a:noFill/>
          <a:ln w="9525">
            <a:noFill/>
            <a:miter lim="800000"/>
            <a:headEnd/>
            <a:tailEnd/>
          </a:ln>
          <a:effectLst/>
        </p:spPr>
        <p:txBody>
          <a:bodyPr vert="horz" wrap="square" lIns="0" tIns="0" rIns="91440" bIns="0" numCol="1" anchor="b" anchorCtr="0" compatLnSpc="1">
            <a:prstTxWarp prst="textNoShape">
              <a:avLst/>
            </a:prstTxWarp>
          </a:bodyPr>
          <a:lstStyle>
            <a:lvl1pPr algn="l" rtl="0" eaLnBrk="1" fontAlgn="base" hangingPunct="1">
              <a:spcBef>
                <a:spcPct val="0"/>
              </a:spcBef>
              <a:spcAft>
                <a:spcPct val="0"/>
              </a:spcAft>
              <a:defRPr sz="3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rtl="0" eaLnBrk="1" fontAlgn="base" hangingPunct="1">
              <a:spcBef>
                <a:spcPct val="0"/>
              </a:spcBef>
              <a:spcAft>
                <a:spcPct val="0"/>
              </a:spcAft>
              <a:defRPr sz="2400">
                <a:solidFill>
                  <a:srgbClr val="000063"/>
                </a:solidFill>
                <a:latin typeface="Arial" charset="0"/>
              </a:defRPr>
            </a:lvl2pPr>
            <a:lvl3pPr algn="l" rtl="0" eaLnBrk="1" fontAlgn="base" hangingPunct="1">
              <a:spcBef>
                <a:spcPct val="0"/>
              </a:spcBef>
              <a:spcAft>
                <a:spcPct val="0"/>
              </a:spcAft>
              <a:defRPr sz="2400">
                <a:solidFill>
                  <a:srgbClr val="000063"/>
                </a:solidFill>
                <a:latin typeface="Arial" charset="0"/>
              </a:defRPr>
            </a:lvl3pPr>
            <a:lvl4pPr algn="l" rtl="0" eaLnBrk="1" fontAlgn="base" hangingPunct="1">
              <a:spcBef>
                <a:spcPct val="0"/>
              </a:spcBef>
              <a:spcAft>
                <a:spcPct val="0"/>
              </a:spcAft>
              <a:defRPr sz="2400">
                <a:solidFill>
                  <a:srgbClr val="000063"/>
                </a:solidFill>
                <a:latin typeface="Arial" charset="0"/>
              </a:defRPr>
            </a:lvl4pPr>
            <a:lvl5pPr algn="l" rtl="0" eaLnBrk="1" fontAlgn="base" hangingPunct="1">
              <a:spcBef>
                <a:spcPct val="0"/>
              </a:spcBef>
              <a:spcAft>
                <a:spcPct val="0"/>
              </a:spcAft>
              <a:defRPr sz="2400">
                <a:solidFill>
                  <a:srgbClr val="000063"/>
                </a:solidFill>
                <a:latin typeface="Arial" charset="0"/>
              </a:defRPr>
            </a:lvl5pPr>
            <a:lvl6pPr marL="457200" algn="l" rtl="0" eaLnBrk="1" fontAlgn="base" hangingPunct="1">
              <a:spcBef>
                <a:spcPct val="0"/>
              </a:spcBef>
              <a:spcAft>
                <a:spcPct val="0"/>
              </a:spcAft>
              <a:defRPr sz="2400">
                <a:solidFill>
                  <a:srgbClr val="000063"/>
                </a:solidFill>
                <a:latin typeface="Arial" charset="0"/>
              </a:defRPr>
            </a:lvl6pPr>
            <a:lvl7pPr marL="914400" algn="l" rtl="0" eaLnBrk="1" fontAlgn="base" hangingPunct="1">
              <a:spcBef>
                <a:spcPct val="0"/>
              </a:spcBef>
              <a:spcAft>
                <a:spcPct val="0"/>
              </a:spcAft>
              <a:defRPr sz="2400">
                <a:solidFill>
                  <a:srgbClr val="000063"/>
                </a:solidFill>
                <a:latin typeface="Arial" charset="0"/>
              </a:defRPr>
            </a:lvl7pPr>
            <a:lvl8pPr marL="1371600" algn="l" rtl="0" eaLnBrk="1" fontAlgn="base" hangingPunct="1">
              <a:spcBef>
                <a:spcPct val="0"/>
              </a:spcBef>
              <a:spcAft>
                <a:spcPct val="0"/>
              </a:spcAft>
              <a:defRPr sz="2400">
                <a:solidFill>
                  <a:srgbClr val="000063"/>
                </a:solidFill>
                <a:latin typeface="Arial" charset="0"/>
              </a:defRPr>
            </a:lvl8pPr>
            <a:lvl9pPr marL="1828800" algn="l" rtl="0" eaLnBrk="1" fontAlgn="base" hangingPunct="1">
              <a:spcBef>
                <a:spcPct val="0"/>
              </a:spcBef>
              <a:spcAft>
                <a:spcPct val="0"/>
              </a:spcAft>
              <a:defRPr sz="2400">
                <a:solidFill>
                  <a:srgbClr val="000063"/>
                </a:solidFill>
                <a:latin typeface="Arial" charset="0"/>
              </a:defRPr>
            </a:lvl9pPr>
          </a:lstStyle>
          <a:p>
            <a:r>
              <a:rPr lang="en-US" dirty="0">
                <a:effectLst/>
              </a:rPr>
              <a:t>Setting up a PCR experiment…</a:t>
            </a:r>
          </a:p>
        </p:txBody>
      </p:sp>
      <p:sp>
        <p:nvSpPr>
          <p:cNvPr id="126" name="TextBox 125"/>
          <p:cNvSpPr txBox="1"/>
          <p:nvPr/>
        </p:nvSpPr>
        <p:spPr>
          <a:xfrm rot="211224">
            <a:off x="6494888" y="2795255"/>
            <a:ext cx="597089" cy="461665"/>
          </a:xfrm>
          <a:prstGeom prst="rect">
            <a:avLst/>
          </a:prstGeom>
          <a:noFill/>
        </p:spPr>
        <p:txBody>
          <a:bodyPr wrap="none" tIns="91440" bIns="91440" rtlCol="0">
            <a:spAutoFit/>
          </a:bodyPr>
          <a:lstStyle/>
          <a:p>
            <a:r>
              <a:rPr lang="en-US" b="0" dirty="0" err="1">
                <a:solidFill>
                  <a:schemeClr val="bg1"/>
                </a:solidFill>
              </a:rPr>
              <a:t>d</a:t>
            </a:r>
            <a:r>
              <a:rPr lang="en-US" sz="1800" dirty="0" err="1">
                <a:solidFill>
                  <a:schemeClr val="bg1"/>
                </a:solidFill>
              </a:rPr>
              <a:t>G</a:t>
            </a:r>
            <a:r>
              <a:rPr lang="en-US" b="0" dirty="0" err="1">
                <a:solidFill>
                  <a:schemeClr val="bg1"/>
                </a:solidFill>
              </a:rPr>
              <a:t>TP</a:t>
            </a:r>
            <a:endParaRPr lang="en-US" b="0" dirty="0">
              <a:solidFill>
                <a:schemeClr val="bg1"/>
              </a:solidFill>
            </a:endParaRPr>
          </a:p>
        </p:txBody>
      </p:sp>
    </p:spTree>
    <p:extLst>
      <p:ext uri="{BB962C8B-B14F-4D97-AF65-F5344CB8AC3E}">
        <p14:creationId xmlns:p14="http://schemas.microsoft.com/office/powerpoint/2010/main" val="20410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ppt_x"/>
                                          </p:val>
                                        </p:tav>
                                        <p:tav tm="100000">
                                          <p:val>
                                            <p:strVal val="#ppt_x"/>
                                          </p:val>
                                        </p:tav>
                                      </p:tavLst>
                                    </p:anim>
                                    <p:anim calcmode="lin" valueType="num">
                                      <p:cBhvr additive="base">
                                        <p:cTn id="11"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5">
                                            <p:txEl>
                                              <p:pRg st="3" end="3"/>
                                            </p:txEl>
                                          </p:spTgt>
                                        </p:tgtEl>
                                        <p:attrNameLst>
                                          <p:attrName>style.visibility</p:attrName>
                                        </p:attrNameLst>
                                      </p:cBhvr>
                                      <p:to>
                                        <p:strVal val="visible"/>
                                      </p:to>
                                    </p:set>
                                  </p:childTnLst>
                                </p:cTn>
                              </p:par>
                            </p:childTnLst>
                          </p:cTn>
                        </p:par>
                        <p:par>
                          <p:cTn id="16" fill="hold">
                            <p:stCondLst>
                              <p:cond delay="0"/>
                            </p:stCondLst>
                            <p:childTnLst>
                              <p:par>
                                <p:cTn id="17" presetID="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0" fill="hold"/>
                                        <p:tgtEl>
                                          <p:spTgt spid="4"/>
                                        </p:tgtEl>
                                        <p:attrNameLst>
                                          <p:attrName>ppt_x</p:attrName>
                                        </p:attrNameLst>
                                      </p:cBhvr>
                                      <p:tavLst>
                                        <p:tav tm="0">
                                          <p:val>
                                            <p:strVal val="#ppt_x"/>
                                          </p:val>
                                        </p:tav>
                                        <p:tav tm="100000">
                                          <p:val>
                                            <p:strVal val="#ppt_x"/>
                                          </p:val>
                                        </p:tav>
                                      </p:tavLst>
                                    </p:anim>
                                    <p:anim calcmode="lin" valueType="num">
                                      <p:cBhvr additive="base">
                                        <p:cTn id="20"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
                                            <p:txEl>
                                              <p:pRg st="6" end="6"/>
                                            </p:txEl>
                                          </p:spTgt>
                                        </p:tgtEl>
                                        <p:attrNameLst>
                                          <p:attrName>style.visibility</p:attrName>
                                        </p:attrNameLst>
                                      </p:cBhvr>
                                      <p:to>
                                        <p:strVal val="visible"/>
                                      </p:to>
                                    </p:set>
                                  </p:childTnLst>
                                </p:cTn>
                              </p:par>
                            </p:childTnLst>
                          </p:cTn>
                        </p:par>
                        <p:par>
                          <p:cTn id="25" fill="hold">
                            <p:stCondLst>
                              <p:cond delay="0"/>
                            </p:stCondLst>
                            <p:childTnLst>
                              <p:par>
                                <p:cTn id="26" presetID="2" presetClass="entr" presetSubtype="1" fill="hold" grpId="0" nodeType="afterEffect">
                                  <p:stCondLst>
                                    <p:cond delay="0"/>
                                  </p:stCondLst>
                                  <p:childTnLst>
                                    <p:set>
                                      <p:cBhvr>
                                        <p:cTn id="27" dur="1" fill="hold">
                                          <p:stCondLst>
                                            <p:cond delay="0"/>
                                          </p:stCondLst>
                                        </p:cTn>
                                        <p:tgtEl>
                                          <p:spTgt spid="209"/>
                                        </p:tgtEl>
                                        <p:attrNameLst>
                                          <p:attrName>style.visibility</p:attrName>
                                        </p:attrNameLst>
                                      </p:cBhvr>
                                      <p:to>
                                        <p:strVal val="visible"/>
                                      </p:to>
                                    </p:set>
                                    <p:anim calcmode="lin" valueType="num">
                                      <p:cBhvr additive="base">
                                        <p:cTn id="28" dur="1000" fill="hold"/>
                                        <p:tgtEl>
                                          <p:spTgt spid="209"/>
                                        </p:tgtEl>
                                        <p:attrNameLst>
                                          <p:attrName>ppt_x</p:attrName>
                                        </p:attrNameLst>
                                      </p:cBhvr>
                                      <p:tavLst>
                                        <p:tav tm="0">
                                          <p:val>
                                            <p:strVal val="#ppt_x"/>
                                          </p:val>
                                        </p:tav>
                                        <p:tav tm="100000">
                                          <p:val>
                                            <p:strVal val="#ppt_x"/>
                                          </p:val>
                                        </p:tav>
                                      </p:tavLst>
                                    </p:anim>
                                    <p:anim calcmode="lin" valueType="num">
                                      <p:cBhvr additive="base">
                                        <p:cTn id="29" dur="1000" fill="hold"/>
                                        <p:tgtEl>
                                          <p:spTgt spid="20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dissolve">
                                      <p:cBhvr>
                                        <p:cTn id="34" dur="500"/>
                                        <p:tgtEl>
                                          <p:spTgt spid="122"/>
                                        </p:tgtEl>
                                      </p:cBhvr>
                                    </p:animEffect>
                                  </p:childTnLst>
                                </p:cTn>
                              </p:par>
                              <p:par>
                                <p:cTn id="35" presetID="1" presetClass="entr" presetSubtype="0" fill="hold" nodeType="withEffect">
                                  <p:stCondLst>
                                    <p:cond delay="0"/>
                                  </p:stCondLst>
                                  <p:childTnLst>
                                    <p:set>
                                      <p:cBhvr>
                                        <p:cTn id="36" dur="1" fill="hold">
                                          <p:stCondLst>
                                            <p:cond delay="0"/>
                                          </p:stCondLst>
                                        </p:cTn>
                                        <p:tgtEl>
                                          <p:spTgt spid="135">
                                            <p:txEl>
                                              <p:pRg st="9" end="9"/>
                                            </p:txEl>
                                          </p:spTgt>
                                        </p:tgtEl>
                                        <p:attrNameLst>
                                          <p:attrName>style.visibility</p:attrName>
                                        </p:attrNameLst>
                                      </p:cBhvr>
                                      <p:to>
                                        <p:strVal val="visible"/>
                                      </p:to>
                                    </p:set>
                                  </p:childTnLst>
                                </p:cTn>
                              </p:par>
                              <p:par>
                                <p:cTn id="37" presetID="3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anim calcmode="lin" valueType="num">
                                      <p:cBhvr>
                                        <p:cTn id="39" dur="1000" fill="hold"/>
                                        <p:tgtEl>
                                          <p:spTgt spid="111"/>
                                        </p:tgtEl>
                                        <p:attrNameLst>
                                          <p:attrName>ppt_w</p:attrName>
                                        </p:attrNameLst>
                                      </p:cBhvr>
                                      <p:tavLst>
                                        <p:tav tm="0">
                                          <p:val>
                                            <p:fltVal val="0"/>
                                          </p:val>
                                        </p:tav>
                                        <p:tav tm="100000">
                                          <p:val>
                                            <p:strVal val="#ppt_w"/>
                                          </p:val>
                                        </p:tav>
                                      </p:tavLst>
                                    </p:anim>
                                    <p:anim calcmode="lin" valueType="num">
                                      <p:cBhvr>
                                        <p:cTn id="40" dur="1000" fill="hold"/>
                                        <p:tgtEl>
                                          <p:spTgt spid="111"/>
                                        </p:tgtEl>
                                        <p:attrNameLst>
                                          <p:attrName>ppt_h</p:attrName>
                                        </p:attrNameLst>
                                      </p:cBhvr>
                                      <p:tavLst>
                                        <p:tav tm="0">
                                          <p:val>
                                            <p:fltVal val="0"/>
                                          </p:val>
                                        </p:tav>
                                        <p:tav tm="100000">
                                          <p:val>
                                            <p:strVal val="#ppt_h"/>
                                          </p:val>
                                        </p:tav>
                                      </p:tavLst>
                                    </p:anim>
                                    <p:anim calcmode="lin" valueType="num">
                                      <p:cBhvr>
                                        <p:cTn id="41" dur="1000" fill="hold"/>
                                        <p:tgtEl>
                                          <p:spTgt spid="111"/>
                                        </p:tgtEl>
                                        <p:attrNameLst>
                                          <p:attrName>style.rotation</p:attrName>
                                        </p:attrNameLst>
                                      </p:cBhvr>
                                      <p:tavLst>
                                        <p:tav tm="0">
                                          <p:val>
                                            <p:fltVal val="90"/>
                                          </p:val>
                                        </p:tav>
                                        <p:tav tm="100000">
                                          <p:val>
                                            <p:fltVal val="0"/>
                                          </p:val>
                                        </p:tav>
                                      </p:tavLst>
                                    </p:anim>
                                    <p:animEffect transition="in" filter="fade">
                                      <p:cBhvr>
                                        <p:cTn id="42" dur="1000"/>
                                        <p:tgtEl>
                                          <p:spTgt spid="11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12"/>
                                        </p:tgtEl>
                                        <p:attrNameLst>
                                          <p:attrName>style.visibility</p:attrName>
                                        </p:attrNameLst>
                                      </p:cBhvr>
                                      <p:to>
                                        <p:strVal val="visible"/>
                                      </p:to>
                                    </p:set>
                                    <p:anim calcmode="lin" valueType="num">
                                      <p:cBhvr>
                                        <p:cTn id="45" dur="1000" fill="hold"/>
                                        <p:tgtEl>
                                          <p:spTgt spid="112"/>
                                        </p:tgtEl>
                                        <p:attrNameLst>
                                          <p:attrName>ppt_w</p:attrName>
                                        </p:attrNameLst>
                                      </p:cBhvr>
                                      <p:tavLst>
                                        <p:tav tm="0">
                                          <p:val>
                                            <p:fltVal val="0"/>
                                          </p:val>
                                        </p:tav>
                                        <p:tav tm="100000">
                                          <p:val>
                                            <p:strVal val="#ppt_w"/>
                                          </p:val>
                                        </p:tav>
                                      </p:tavLst>
                                    </p:anim>
                                    <p:anim calcmode="lin" valueType="num">
                                      <p:cBhvr>
                                        <p:cTn id="46" dur="1000" fill="hold"/>
                                        <p:tgtEl>
                                          <p:spTgt spid="112"/>
                                        </p:tgtEl>
                                        <p:attrNameLst>
                                          <p:attrName>ppt_h</p:attrName>
                                        </p:attrNameLst>
                                      </p:cBhvr>
                                      <p:tavLst>
                                        <p:tav tm="0">
                                          <p:val>
                                            <p:fltVal val="0"/>
                                          </p:val>
                                        </p:tav>
                                        <p:tav tm="100000">
                                          <p:val>
                                            <p:strVal val="#ppt_h"/>
                                          </p:val>
                                        </p:tav>
                                      </p:tavLst>
                                    </p:anim>
                                    <p:anim calcmode="lin" valueType="num">
                                      <p:cBhvr>
                                        <p:cTn id="47" dur="1000" fill="hold"/>
                                        <p:tgtEl>
                                          <p:spTgt spid="112"/>
                                        </p:tgtEl>
                                        <p:attrNameLst>
                                          <p:attrName>style.rotation</p:attrName>
                                        </p:attrNameLst>
                                      </p:cBhvr>
                                      <p:tavLst>
                                        <p:tav tm="0">
                                          <p:val>
                                            <p:fltVal val="90"/>
                                          </p:val>
                                        </p:tav>
                                        <p:tav tm="100000">
                                          <p:val>
                                            <p:fltVal val="0"/>
                                          </p:val>
                                        </p:tav>
                                      </p:tavLst>
                                    </p:anim>
                                    <p:animEffect transition="in" filter="fade">
                                      <p:cBhvr>
                                        <p:cTn id="48" dur="1000"/>
                                        <p:tgtEl>
                                          <p:spTgt spid="112"/>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23"/>
                                        </p:tgtEl>
                                        <p:attrNameLst>
                                          <p:attrName>style.visibility</p:attrName>
                                        </p:attrNameLst>
                                      </p:cBhvr>
                                      <p:to>
                                        <p:strVal val="visible"/>
                                      </p:to>
                                    </p:set>
                                  </p:childTnLst>
                                </p:cTn>
                              </p:par>
                              <p:par>
                                <p:cTn id="51" presetID="31" presetClass="entr" presetSubtype="0" fill="hold" grpId="0" nodeType="withEffect">
                                  <p:stCondLst>
                                    <p:cond delay="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1000" fill="hold"/>
                                        <p:tgtEl>
                                          <p:spTgt spid="120"/>
                                        </p:tgtEl>
                                        <p:attrNameLst>
                                          <p:attrName>ppt_w</p:attrName>
                                        </p:attrNameLst>
                                      </p:cBhvr>
                                      <p:tavLst>
                                        <p:tav tm="0">
                                          <p:val>
                                            <p:fltVal val="0"/>
                                          </p:val>
                                        </p:tav>
                                        <p:tav tm="100000">
                                          <p:val>
                                            <p:strVal val="#ppt_w"/>
                                          </p:val>
                                        </p:tav>
                                      </p:tavLst>
                                    </p:anim>
                                    <p:anim calcmode="lin" valueType="num">
                                      <p:cBhvr>
                                        <p:cTn id="54" dur="1000" fill="hold"/>
                                        <p:tgtEl>
                                          <p:spTgt spid="120"/>
                                        </p:tgtEl>
                                        <p:attrNameLst>
                                          <p:attrName>ppt_h</p:attrName>
                                        </p:attrNameLst>
                                      </p:cBhvr>
                                      <p:tavLst>
                                        <p:tav tm="0">
                                          <p:val>
                                            <p:fltVal val="0"/>
                                          </p:val>
                                        </p:tav>
                                        <p:tav tm="100000">
                                          <p:val>
                                            <p:strVal val="#ppt_h"/>
                                          </p:val>
                                        </p:tav>
                                      </p:tavLst>
                                    </p:anim>
                                    <p:anim calcmode="lin" valueType="num">
                                      <p:cBhvr>
                                        <p:cTn id="55" dur="1000" fill="hold"/>
                                        <p:tgtEl>
                                          <p:spTgt spid="120"/>
                                        </p:tgtEl>
                                        <p:attrNameLst>
                                          <p:attrName>style.rotation</p:attrName>
                                        </p:attrNameLst>
                                      </p:cBhvr>
                                      <p:tavLst>
                                        <p:tav tm="0">
                                          <p:val>
                                            <p:fltVal val="90"/>
                                          </p:val>
                                        </p:tav>
                                        <p:tav tm="100000">
                                          <p:val>
                                            <p:fltVal val="0"/>
                                          </p:val>
                                        </p:tav>
                                      </p:tavLst>
                                    </p:anim>
                                    <p:animEffect transition="in" filter="fade">
                                      <p:cBhvr>
                                        <p:cTn id="56" dur="1000"/>
                                        <p:tgtEl>
                                          <p:spTgt spid="120"/>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anim calcmode="lin" valueType="num">
                                      <p:cBhvr>
                                        <p:cTn id="59" dur="1000" fill="hold"/>
                                        <p:tgtEl>
                                          <p:spTgt spid="121"/>
                                        </p:tgtEl>
                                        <p:attrNameLst>
                                          <p:attrName>ppt_w</p:attrName>
                                        </p:attrNameLst>
                                      </p:cBhvr>
                                      <p:tavLst>
                                        <p:tav tm="0">
                                          <p:val>
                                            <p:fltVal val="0"/>
                                          </p:val>
                                        </p:tav>
                                        <p:tav tm="100000">
                                          <p:val>
                                            <p:strVal val="#ppt_w"/>
                                          </p:val>
                                        </p:tav>
                                      </p:tavLst>
                                    </p:anim>
                                    <p:anim calcmode="lin" valueType="num">
                                      <p:cBhvr>
                                        <p:cTn id="60" dur="1000" fill="hold"/>
                                        <p:tgtEl>
                                          <p:spTgt spid="121"/>
                                        </p:tgtEl>
                                        <p:attrNameLst>
                                          <p:attrName>ppt_h</p:attrName>
                                        </p:attrNameLst>
                                      </p:cBhvr>
                                      <p:tavLst>
                                        <p:tav tm="0">
                                          <p:val>
                                            <p:fltVal val="0"/>
                                          </p:val>
                                        </p:tav>
                                        <p:tav tm="100000">
                                          <p:val>
                                            <p:strVal val="#ppt_h"/>
                                          </p:val>
                                        </p:tav>
                                      </p:tavLst>
                                    </p:anim>
                                    <p:anim calcmode="lin" valueType="num">
                                      <p:cBhvr>
                                        <p:cTn id="61" dur="1000" fill="hold"/>
                                        <p:tgtEl>
                                          <p:spTgt spid="121"/>
                                        </p:tgtEl>
                                        <p:attrNameLst>
                                          <p:attrName>style.rotation</p:attrName>
                                        </p:attrNameLst>
                                      </p:cBhvr>
                                      <p:tavLst>
                                        <p:tav tm="0">
                                          <p:val>
                                            <p:fltVal val="90"/>
                                          </p:val>
                                        </p:tav>
                                        <p:tav tm="100000">
                                          <p:val>
                                            <p:fltVal val="0"/>
                                          </p:val>
                                        </p:tav>
                                      </p:tavLst>
                                    </p:anim>
                                    <p:animEffect transition="in" filter="fade">
                                      <p:cBhvr>
                                        <p:cTn id="62" dur="1000"/>
                                        <p:tgtEl>
                                          <p:spTgt spid="121"/>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anim calcmode="lin" valueType="num">
                                      <p:cBhvr>
                                        <p:cTn id="65" dur="1000" fill="hold"/>
                                        <p:tgtEl>
                                          <p:spTgt spid="114"/>
                                        </p:tgtEl>
                                        <p:attrNameLst>
                                          <p:attrName>ppt_w</p:attrName>
                                        </p:attrNameLst>
                                      </p:cBhvr>
                                      <p:tavLst>
                                        <p:tav tm="0">
                                          <p:val>
                                            <p:fltVal val="0"/>
                                          </p:val>
                                        </p:tav>
                                        <p:tav tm="100000">
                                          <p:val>
                                            <p:strVal val="#ppt_w"/>
                                          </p:val>
                                        </p:tav>
                                      </p:tavLst>
                                    </p:anim>
                                    <p:anim calcmode="lin" valueType="num">
                                      <p:cBhvr>
                                        <p:cTn id="66" dur="1000" fill="hold"/>
                                        <p:tgtEl>
                                          <p:spTgt spid="114"/>
                                        </p:tgtEl>
                                        <p:attrNameLst>
                                          <p:attrName>ppt_h</p:attrName>
                                        </p:attrNameLst>
                                      </p:cBhvr>
                                      <p:tavLst>
                                        <p:tav tm="0">
                                          <p:val>
                                            <p:fltVal val="0"/>
                                          </p:val>
                                        </p:tav>
                                        <p:tav tm="100000">
                                          <p:val>
                                            <p:strVal val="#ppt_h"/>
                                          </p:val>
                                        </p:tav>
                                      </p:tavLst>
                                    </p:anim>
                                    <p:anim calcmode="lin" valueType="num">
                                      <p:cBhvr>
                                        <p:cTn id="67" dur="1000" fill="hold"/>
                                        <p:tgtEl>
                                          <p:spTgt spid="114"/>
                                        </p:tgtEl>
                                        <p:attrNameLst>
                                          <p:attrName>style.rotation</p:attrName>
                                        </p:attrNameLst>
                                      </p:cBhvr>
                                      <p:tavLst>
                                        <p:tav tm="0">
                                          <p:val>
                                            <p:fltVal val="90"/>
                                          </p:val>
                                        </p:tav>
                                        <p:tav tm="100000">
                                          <p:val>
                                            <p:fltVal val="0"/>
                                          </p:val>
                                        </p:tav>
                                      </p:tavLst>
                                    </p:anim>
                                    <p:animEffect transition="in" filter="fade">
                                      <p:cBhvr>
                                        <p:cTn id="68" dur="1000"/>
                                        <p:tgtEl>
                                          <p:spTgt spid="114"/>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p:cTn id="71" dur="1000" fill="hold"/>
                                        <p:tgtEl>
                                          <p:spTgt spid="115"/>
                                        </p:tgtEl>
                                        <p:attrNameLst>
                                          <p:attrName>ppt_w</p:attrName>
                                        </p:attrNameLst>
                                      </p:cBhvr>
                                      <p:tavLst>
                                        <p:tav tm="0">
                                          <p:val>
                                            <p:fltVal val="0"/>
                                          </p:val>
                                        </p:tav>
                                        <p:tav tm="100000">
                                          <p:val>
                                            <p:strVal val="#ppt_w"/>
                                          </p:val>
                                        </p:tav>
                                      </p:tavLst>
                                    </p:anim>
                                    <p:anim calcmode="lin" valueType="num">
                                      <p:cBhvr>
                                        <p:cTn id="72" dur="1000" fill="hold"/>
                                        <p:tgtEl>
                                          <p:spTgt spid="115"/>
                                        </p:tgtEl>
                                        <p:attrNameLst>
                                          <p:attrName>ppt_h</p:attrName>
                                        </p:attrNameLst>
                                      </p:cBhvr>
                                      <p:tavLst>
                                        <p:tav tm="0">
                                          <p:val>
                                            <p:fltVal val="0"/>
                                          </p:val>
                                        </p:tav>
                                        <p:tav tm="100000">
                                          <p:val>
                                            <p:strVal val="#ppt_h"/>
                                          </p:val>
                                        </p:tav>
                                      </p:tavLst>
                                    </p:anim>
                                    <p:anim calcmode="lin" valueType="num">
                                      <p:cBhvr>
                                        <p:cTn id="73" dur="1000" fill="hold"/>
                                        <p:tgtEl>
                                          <p:spTgt spid="115"/>
                                        </p:tgtEl>
                                        <p:attrNameLst>
                                          <p:attrName>style.rotation</p:attrName>
                                        </p:attrNameLst>
                                      </p:cBhvr>
                                      <p:tavLst>
                                        <p:tav tm="0">
                                          <p:val>
                                            <p:fltVal val="90"/>
                                          </p:val>
                                        </p:tav>
                                        <p:tav tm="100000">
                                          <p:val>
                                            <p:fltVal val="0"/>
                                          </p:val>
                                        </p:tav>
                                      </p:tavLst>
                                    </p:anim>
                                    <p:animEffect transition="in" filter="fade">
                                      <p:cBhvr>
                                        <p:cTn id="74" dur="1000"/>
                                        <p:tgtEl>
                                          <p:spTgt spid="115"/>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1000" fill="hold"/>
                                        <p:tgtEl>
                                          <p:spTgt spid="116"/>
                                        </p:tgtEl>
                                        <p:attrNameLst>
                                          <p:attrName>ppt_w</p:attrName>
                                        </p:attrNameLst>
                                      </p:cBhvr>
                                      <p:tavLst>
                                        <p:tav tm="0">
                                          <p:val>
                                            <p:fltVal val="0"/>
                                          </p:val>
                                        </p:tav>
                                        <p:tav tm="100000">
                                          <p:val>
                                            <p:strVal val="#ppt_w"/>
                                          </p:val>
                                        </p:tav>
                                      </p:tavLst>
                                    </p:anim>
                                    <p:anim calcmode="lin" valueType="num">
                                      <p:cBhvr>
                                        <p:cTn id="78" dur="1000" fill="hold"/>
                                        <p:tgtEl>
                                          <p:spTgt spid="116"/>
                                        </p:tgtEl>
                                        <p:attrNameLst>
                                          <p:attrName>ppt_h</p:attrName>
                                        </p:attrNameLst>
                                      </p:cBhvr>
                                      <p:tavLst>
                                        <p:tav tm="0">
                                          <p:val>
                                            <p:fltVal val="0"/>
                                          </p:val>
                                        </p:tav>
                                        <p:tav tm="100000">
                                          <p:val>
                                            <p:strVal val="#ppt_h"/>
                                          </p:val>
                                        </p:tav>
                                      </p:tavLst>
                                    </p:anim>
                                    <p:anim calcmode="lin" valueType="num">
                                      <p:cBhvr>
                                        <p:cTn id="79" dur="1000" fill="hold"/>
                                        <p:tgtEl>
                                          <p:spTgt spid="116"/>
                                        </p:tgtEl>
                                        <p:attrNameLst>
                                          <p:attrName>style.rotation</p:attrName>
                                        </p:attrNameLst>
                                      </p:cBhvr>
                                      <p:tavLst>
                                        <p:tav tm="0">
                                          <p:val>
                                            <p:fltVal val="90"/>
                                          </p:val>
                                        </p:tav>
                                        <p:tav tm="100000">
                                          <p:val>
                                            <p:fltVal val="0"/>
                                          </p:val>
                                        </p:tav>
                                      </p:tavLst>
                                    </p:anim>
                                    <p:animEffect transition="in" filter="fade">
                                      <p:cBhvr>
                                        <p:cTn id="80" dur="1000"/>
                                        <p:tgtEl>
                                          <p:spTgt spid="116"/>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124"/>
                                        </p:tgtEl>
                                        <p:attrNameLst>
                                          <p:attrName>style.visibility</p:attrName>
                                        </p:attrNameLst>
                                      </p:cBhvr>
                                      <p:to>
                                        <p:strVal val="visible"/>
                                      </p:to>
                                    </p:set>
                                    <p:anim calcmode="lin" valueType="num">
                                      <p:cBhvr>
                                        <p:cTn id="83" dur="1000" fill="hold"/>
                                        <p:tgtEl>
                                          <p:spTgt spid="124"/>
                                        </p:tgtEl>
                                        <p:attrNameLst>
                                          <p:attrName>ppt_w</p:attrName>
                                        </p:attrNameLst>
                                      </p:cBhvr>
                                      <p:tavLst>
                                        <p:tav tm="0">
                                          <p:val>
                                            <p:fltVal val="0"/>
                                          </p:val>
                                        </p:tav>
                                        <p:tav tm="100000">
                                          <p:val>
                                            <p:strVal val="#ppt_w"/>
                                          </p:val>
                                        </p:tav>
                                      </p:tavLst>
                                    </p:anim>
                                    <p:anim calcmode="lin" valueType="num">
                                      <p:cBhvr>
                                        <p:cTn id="84" dur="1000" fill="hold"/>
                                        <p:tgtEl>
                                          <p:spTgt spid="124"/>
                                        </p:tgtEl>
                                        <p:attrNameLst>
                                          <p:attrName>ppt_h</p:attrName>
                                        </p:attrNameLst>
                                      </p:cBhvr>
                                      <p:tavLst>
                                        <p:tav tm="0">
                                          <p:val>
                                            <p:fltVal val="0"/>
                                          </p:val>
                                        </p:tav>
                                        <p:tav tm="100000">
                                          <p:val>
                                            <p:strVal val="#ppt_h"/>
                                          </p:val>
                                        </p:tav>
                                      </p:tavLst>
                                    </p:anim>
                                    <p:anim calcmode="lin" valueType="num">
                                      <p:cBhvr>
                                        <p:cTn id="85" dur="1000" fill="hold"/>
                                        <p:tgtEl>
                                          <p:spTgt spid="124"/>
                                        </p:tgtEl>
                                        <p:attrNameLst>
                                          <p:attrName>style.rotation</p:attrName>
                                        </p:attrNameLst>
                                      </p:cBhvr>
                                      <p:tavLst>
                                        <p:tav tm="0">
                                          <p:val>
                                            <p:fltVal val="90"/>
                                          </p:val>
                                        </p:tav>
                                        <p:tav tm="100000">
                                          <p:val>
                                            <p:fltVal val="0"/>
                                          </p:val>
                                        </p:tav>
                                      </p:tavLst>
                                    </p:anim>
                                    <p:animEffect transition="in" filter="fade">
                                      <p:cBhvr>
                                        <p:cTn id="86" dur="1000"/>
                                        <p:tgtEl>
                                          <p:spTgt spid="124"/>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125"/>
                                        </p:tgtEl>
                                        <p:attrNameLst>
                                          <p:attrName>style.visibility</p:attrName>
                                        </p:attrNameLst>
                                      </p:cBhvr>
                                      <p:to>
                                        <p:strVal val="visible"/>
                                      </p:to>
                                    </p:set>
                                    <p:anim calcmode="lin" valueType="num">
                                      <p:cBhvr>
                                        <p:cTn id="89" dur="1000" fill="hold"/>
                                        <p:tgtEl>
                                          <p:spTgt spid="125"/>
                                        </p:tgtEl>
                                        <p:attrNameLst>
                                          <p:attrName>ppt_w</p:attrName>
                                        </p:attrNameLst>
                                      </p:cBhvr>
                                      <p:tavLst>
                                        <p:tav tm="0">
                                          <p:val>
                                            <p:fltVal val="0"/>
                                          </p:val>
                                        </p:tav>
                                        <p:tav tm="100000">
                                          <p:val>
                                            <p:strVal val="#ppt_w"/>
                                          </p:val>
                                        </p:tav>
                                      </p:tavLst>
                                    </p:anim>
                                    <p:anim calcmode="lin" valueType="num">
                                      <p:cBhvr>
                                        <p:cTn id="90" dur="1000" fill="hold"/>
                                        <p:tgtEl>
                                          <p:spTgt spid="125"/>
                                        </p:tgtEl>
                                        <p:attrNameLst>
                                          <p:attrName>ppt_h</p:attrName>
                                        </p:attrNameLst>
                                      </p:cBhvr>
                                      <p:tavLst>
                                        <p:tav tm="0">
                                          <p:val>
                                            <p:fltVal val="0"/>
                                          </p:val>
                                        </p:tav>
                                        <p:tav tm="100000">
                                          <p:val>
                                            <p:strVal val="#ppt_h"/>
                                          </p:val>
                                        </p:tav>
                                      </p:tavLst>
                                    </p:anim>
                                    <p:anim calcmode="lin" valueType="num">
                                      <p:cBhvr>
                                        <p:cTn id="91" dur="1000" fill="hold"/>
                                        <p:tgtEl>
                                          <p:spTgt spid="125"/>
                                        </p:tgtEl>
                                        <p:attrNameLst>
                                          <p:attrName>style.rotation</p:attrName>
                                        </p:attrNameLst>
                                      </p:cBhvr>
                                      <p:tavLst>
                                        <p:tav tm="0">
                                          <p:val>
                                            <p:fltVal val="90"/>
                                          </p:val>
                                        </p:tav>
                                        <p:tav tm="100000">
                                          <p:val>
                                            <p:fltVal val="0"/>
                                          </p:val>
                                        </p:tav>
                                      </p:tavLst>
                                    </p:anim>
                                    <p:animEffect transition="in" filter="fade">
                                      <p:cBhvr>
                                        <p:cTn id="92" dur="1000"/>
                                        <p:tgtEl>
                                          <p:spTgt spid="125"/>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126"/>
                                        </p:tgtEl>
                                        <p:attrNameLst>
                                          <p:attrName>style.visibility</p:attrName>
                                        </p:attrNameLst>
                                      </p:cBhvr>
                                      <p:to>
                                        <p:strVal val="visible"/>
                                      </p:to>
                                    </p:set>
                                    <p:anim calcmode="lin" valueType="num">
                                      <p:cBhvr>
                                        <p:cTn id="95" dur="1000" fill="hold"/>
                                        <p:tgtEl>
                                          <p:spTgt spid="126"/>
                                        </p:tgtEl>
                                        <p:attrNameLst>
                                          <p:attrName>ppt_w</p:attrName>
                                        </p:attrNameLst>
                                      </p:cBhvr>
                                      <p:tavLst>
                                        <p:tav tm="0">
                                          <p:val>
                                            <p:fltVal val="0"/>
                                          </p:val>
                                        </p:tav>
                                        <p:tav tm="100000">
                                          <p:val>
                                            <p:strVal val="#ppt_w"/>
                                          </p:val>
                                        </p:tav>
                                      </p:tavLst>
                                    </p:anim>
                                    <p:anim calcmode="lin" valueType="num">
                                      <p:cBhvr>
                                        <p:cTn id="96" dur="1000" fill="hold"/>
                                        <p:tgtEl>
                                          <p:spTgt spid="126"/>
                                        </p:tgtEl>
                                        <p:attrNameLst>
                                          <p:attrName>ppt_h</p:attrName>
                                        </p:attrNameLst>
                                      </p:cBhvr>
                                      <p:tavLst>
                                        <p:tav tm="0">
                                          <p:val>
                                            <p:fltVal val="0"/>
                                          </p:val>
                                        </p:tav>
                                        <p:tav tm="100000">
                                          <p:val>
                                            <p:strVal val="#ppt_h"/>
                                          </p:val>
                                        </p:tav>
                                      </p:tavLst>
                                    </p:anim>
                                    <p:anim calcmode="lin" valueType="num">
                                      <p:cBhvr>
                                        <p:cTn id="97" dur="1000" fill="hold"/>
                                        <p:tgtEl>
                                          <p:spTgt spid="126"/>
                                        </p:tgtEl>
                                        <p:attrNameLst>
                                          <p:attrName>style.rotation</p:attrName>
                                        </p:attrNameLst>
                                      </p:cBhvr>
                                      <p:tavLst>
                                        <p:tav tm="0">
                                          <p:val>
                                            <p:fltVal val="90"/>
                                          </p:val>
                                        </p:tav>
                                        <p:tav tm="100000">
                                          <p:val>
                                            <p:fltVal val="0"/>
                                          </p:val>
                                        </p:tav>
                                      </p:tavLst>
                                    </p:anim>
                                    <p:animEffect transition="in" filter="fade">
                                      <p:cBhvr>
                                        <p:cTn id="98" dur="1000"/>
                                        <p:tgtEl>
                                          <p:spTgt spid="126"/>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117"/>
                                        </p:tgtEl>
                                        <p:attrNameLst>
                                          <p:attrName>style.visibility</p:attrName>
                                        </p:attrNameLst>
                                      </p:cBhvr>
                                      <p:to>
                                        <p:strVal val="visible"/>
                                      </p:to>
                                    </p:set>
                                    <p:anim calcmode="lin" valueType="num">
                                      <p:cBhvr>
                                        <p:cTn id="101" dur="1000" fill="hold"/>
                                        <p:tgtEl>
                                          <p:spTgt spid="117"/>
                                        </p:tgtEl>
                                        <p:attrNameLst>
                                          <p:attrName>ppt_w</p:attrName>
                                        </p:attrNameLst>
                                      </p:cBhvr>
                                      <p:tavLst>
                                        <p:tav tm="0">
                                          <p:val>
                                            <p:fltVal val="0"/>
                                          </p:val>
                                        </p:tav>
                                        <p:tav tm="100000">
                                          <p:val>
                                            <p:strVal val="#ppt_w"/>
                                          </p:val>
                                        </p:tav>
                                      </p:tavLst>
                                    </p:anim>
                                    <p:anim calcmode="lin" valueType="num">
                                      <p:cBhvr>
                                        <p:cTn id="102" dur="1000" fill="hold"/>
                                        <p:tgtEl>
                                          <p:spTgt spid="117"/>
                                        </p:tgtEl>
                                        <p:attrNameLst>
                                          <p:attrName>ppt_h</p:attrName>
                                        </p:attrNameLst>
                                      </p:cBhvr>
                                      <p:tavLst>
                                        <p:tav tm="0">
                                          <p:val>
                                            <p:fltVal val="0"/>
                                          </p:val>
                                        </p:tav>
                                        <p:tav tm="100000">
                                          <p:val>
                                            <p:strVal val="#ppt_h"/>
                                          </p:val>
                                        </p:tav>
                                      </p:tavLst>
                                    </p:anim>
                                    <p:anim calcmode="lin" valueType="num">
                                      <p:cBhvr>
                                        <p:cTn id="103" dur="1000" fill="hold"/>
                                        <p:tgtEl>
                                          <p:spTgt spid="117"/>
                                        </p:tgtEl>
                                        <p:attrNameLst>
                                          <p:attrName>style.rotation</p:attrName>
                                        </p:attrNameLst>
                                      </p:cBhvr>
                                      <p:tavLst>
                                        <p:tav tm="0">
                                          <p:val>
                                            <p:fltVal val="90"/>
                                          </p:val>
                                        </p:tav>
                                        <p:tav tm="100000">
                                          <p:val>
                                            <p:fltVal val="0"/>
                                          </p:val>
                                        </p:tav>
                                      </p:tavLst>
                                    </p:anim>
                                    <p:animEffect transition="in" filter="fade">
                                      <p:cBhvr>
                                        <p:cTn id="104" dur="1000"/>
                                        <p:tgtEl>
                                          <p:spTgt spid="117"/>
                                        </p:tgtEl>
                                      </p:cBhvr>
                                    </p:animEffect>
                                  </p:childTnLst>
                                </p:cTn>
                              </p:par>
                              <p:par>
                                <p:cTn id="105" presetID="1" presetClass="entr" presetSubtype="0" fill="hold" nodeType="withEffect">
                                  <p:stCondLst>
                                    <p:cond delay="0"/>
                                  </p:stCondLst>
                                  <p:childTnLst>
                                    <p:set>
                                      <p:cBhvr>
                                        <p:cTn id="106" dur="1" fill="hold">
                                          <p:stCondLst>
                                            <p:cond delay="0"/>
                                          </p:stCondLst>
                                        </p:cTn>
                                        <p:tgtEl>
                                          <p:spTgt spid="135">
                                            <p:txEl>
                                              <p:pRg st="12" end="12"/>
                                            </p:txEl>
                                          </p:spTgt>
                                        </p:tgtEl>
                                        <p:attrNameLst>
                                          <p:attrName>style.visibility</p:attrName>
                                        </p:attrNameLst>
                                      </p:cBhvr>
                                      <p:to>
                                        <p:strVal val="visible"/>
                                      </p:to>
                                    </p:set>
                                  </p:childTnLst>
                                </p:cTn>
                              </p:par>
                            </p:childTnLst>
                          </p:cTn>
                        </p:par>
                        <p:par>
                          <p:cTn id="107" fill="hold">
                            <p:stCondLst>
                              <p:cond delay="1000"/>
                            </p:stCondLst>
                            <p:childTnLst>
                              <p:par>
                                <p:cTn id="108" presetID="2" presetClass="entr" presetSubtype="1" fill="hold" nodeType="after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additive="base">
                                        <p:cTn id="110" dur="1000" fill="hold"/>
                                        <p:tgtEl>
                                          <p:spTgt spid="5"/>
                                        </p:tgtEl>
                                        <p:attrNameLst>
                                          <p:attrName>ppt_x</p:attrName>
                                        </p:attrNameLst>
                                      </p:cBhvr>
                                      <p:tavLst>
                                        <p:tav tm="0">
                                          <p:val>
                                            <p:strVal val="#ppt_x"/>
                                          </p:val>
                                        </p:tav>
                                        <p:tav tm="100000">
                                          <p:val>
                                            <p:strVal val="#ppt_x"/>
                                          </p:val>
                                        </p:tav>
                                      </p:tavLst>
                                    </p:anim>
                                    <p:anim calcmode="lin" valueType="num">
                                      <p:cBhvr additive="base">
                                        <p:cTn id="111"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3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209" grpId="0" animBg="1"/>
      <p:bldP spid="111" grpId="0"/>
      <p:bldP spid="112" grpId="0"/>
      <p:bldP spid="114" grpId="0"/>
      <p:bldP spid="115" grpId="0"/>
      <p:bldP spid="116" grpId="0"/>
      <p:bldP spid="117" grpId="0"/>
      <p:bldP spid="120" grpId="0"/>
      <p:bldP spid="121" grpId="0"/>
      <p:bldP spid="123" grpId="0"/>
      <p:bldP spid="124" grpId="0"/>
      <p:bldP spid="125" grpId="0"/>
      <p:bldP spid="12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48&quot;/&gt;&lt;partner val=&quot;535&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2&quot;&gt;&lt;elem&gt;&lt;m_ppcolschidx val=&quot;0&quot;/&gt;&lt;m_rgb r=&quot;0&quot; g=&quot;0&quot; b=&quot;63&quot;/&gt;&lt;/elem&gt;&lt;elem&gt;&lt;m_ppcolschidx val=&quot;0&quot;/&gt;&lt;m_rgb r=&quot;e1&quot; g=&quot;e4&quot; b=&quot;da&quot;/&gt;&lt;/elem&gt;&lt;/m_vecMRU&gt;&lt;/m_mruColor&gt;&lt;/CPresentation&gt;&lt;CDefaultPrec id=&quot;9&quot;&gt;&lt;m_precDefault&gt;&lt;m_strFormatTime&gt;%#d&lt;/m_strFormatTime&gt;&lt;/m_precDefault&gt;&lt;/CDefaultPrec&gt;&lt;CDefaultPrec id=&quot;8&quot;&gt;&lt;m_precDefault&gt;&lt;m_strFormatTime&gt;%m/%d&lt;/m_strFormatTime&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_sKhLFP1E61iX7M9jCrZ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vYaLdL_rESFE87pIcTy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rjuLEVdIkyYQVP7477nz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dVx4OAwsE.HLJeVKCg8dg"/>
</p:tagLst>
</file>

<file path=ppt/theme/theme1.xml><?xml version="1.0" encoding="utf-8"?>
<a:theme xmlns:a="http://schemas.openxmlformats.org/drawingml/2006/main" name="blank">
  <a:themeElements>
    <a:clrScheme name="121981">
      <a:dk1>
        <a:srgbClr val="000000"/>
      </a:dk1>
      <a:lt1>
        <a:srgbClr val="FFFFFF"/>
      </a:lt1>
      <a:dk2>
        <a:srgbClr val="000063"/>
      </a:dk2>
      <a:lt2>
        <a:srgbClr val="808080"/>
      </a:lt2>
      <a:accent1>
        <a:srgbClr val="E2E2E2"/>
      </a:accent1>
      <a:accent2>
        <a:srgbClr val="D9E0E7"/>
      </a:accent2>
      <a:accent3>
        <a:srgbClr val="FFFFFF"/>
      </a:accent3>
      <a:accent4>
        <a:srgbClr val="000000"/>
      </a:accent4>
      <a:accent5>
        <a:srgbClr val="EEEEEE"/>
      </a:accent5>
      <a:accent6>
        <a:srgbClr val="C4CBD1"/>
      </a:accent6>
      <a:hlink>
        <a:srgbClr val="005899"/>
      </a:hlink>
      <a:folHlink>
        <a:srgbClr val="86A9D1"/>
      </a:folHlink>
    </a:clrScheme>
    <a:fontScheme name="Letter Blank">
      <a:majorFont>
        <a:latin typeface="Arial"/>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bg2"/>
          </a:solidFill>
          <a:prstDash val="solid"/>
          <a:round/>
          <a:headEnd type="none" w="med" len="med"/>
          <a:tailEnd type="stealth" w="med" len="med"/>
        </a:ln>
        <a:effectLst/>
      </a:spPr>
      <a:bodyPr vert="horz" wrap="square" lIns="91440" tIns="91440" rIns="91440" bIns="9144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000" b="0" i="0" u="none" strike="noStrike" cap="none" normalizeH="0" baseline="0" dirty="0" smtClean="0">
            <a:ln>
              <a:noFill/>
            </a:ln>
            <a:solidFill>
              <a:schemeClr val="tx1"/>
            </a:solidFill>
            <a:effectLst/>
            <a:latin typeface="Arial" charset="0"/>
          </a:defRPr>
        </a:defPPr>
      </a:lstStyle>
    </a:spDef>
    <a:lnDef>
      <a:spPr bwMode="auto">
        <a:solidFill>
          <a:schemeClr val="accent1"/>
        </a:solidFill>
        <a:ln w="9525" cap="flat" cmpd="sng" algn="ctr">
          <a:solidFill>
            <a:schemeClr val="bg2"/>
          </a:solidFill>
          <a:prstDash val="solid"/>
          <a:round/>
          <a:headEnd type="none" w="med" len="med"/>
          <a:tailEnd type="none" w="med" len="med"/>
        </a:ln>
        <a:effectLst/>
      </a:spPr>
      <a:bodyPr/>
      <a:lstStyle/>
    </a:lnDef>
    <a:txDef>
      <a:spPr>
        <a:noFill/>
      </a:spPr>
      <a:bodyPr wrap="none" tIns="91440" bIns="91440" rtlCol="0">
        <a:spAutoFit/>
      </a:bodyPr>
      <a:lstStyle>
        <a:defPPr>
          <a:defRPr b="0" dirty="0" smtClean="0"/>
        </a:defPPr>
      </a:lstStyle>
    </a:txDef>
  </a:objectDefaults>
  <a:extraClrSchemeLst>
    <a:extraClrScheme>
      <a:clrScheme name="Letter Blank 1">
        <a:dk1>
          <a:srgbClr val="000000"/>
        </a:dk1>
        <a:lt1>
          <a:srgbClr val="FFFFFF"/>
        </a:lt1>
        <a:dk2>
          <a:srgbClr val="000063"/>
        </a:dk2>
        <a:lt2>
          <a:srgbClr val="808080"/>
        </a:lt2>
        <a:accent1>
          <a:srgbClr val="E2E2E2"/>
        </a:accent1>
        <a:accent2>
          <a:srgbClr val="D9E0E7"/>
        </a:accent2>
        <a:accent3>
          <a:srgbClr val="FFFFFF"/>
        </a:accent3>
        <a:accent4>
          <a:srgbClr val="000000"/>
        </a:accent4>
        <a:accent5>
          <a:srgbClr val="EEEEEE"/>
        </a:accent5>
        <a:accent6>
          <a:srgbClr val="C4CBD1"/>
        </a:accent6>
        <a:hlink>
          <a:srgbClr val="005899"/>
        </a:hlink>
        <a:folHlink>
          <a:srgbClr val="86A9D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32146</TotalTime>
  <Words>1246</Words>
  <Application>Microsoft Macintosh PowerPoint</Application>
  <PresentationFormat>Custom</PresentationFormat>
  <Paragraphs>307</Paragraphs>
  <Slides>26</Slides>
  <Notes>10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2" baseType="lpstr">
      <vt:lpstr>Abadi MT Condensed Extra Bold</vt:lpstr>
      <vt:lpstr>Arial</vt:lpstr>
      <vt:lpstr>Calibri</vt:lpstr>
      <vt:lpstr>Courier</vt:lpstr>
      <vt:lpstr>Estrangelo Edessa</vt:lpstr>
      <vt:lpstr>Georgia</vt:lpstr>
      <vt:lpstr>Helvetica</vt:lpstr>
      <vt:lpstr>Marlett</vt:lpstr>
      <vt:lpstr>News Gothic MT</vt:lpstr>
      <vt:lpstr>Segoe UI</vt:lpstr>
      <vt:lpstr>Segoe UI Light</vt:lpstr>
      <vt:lpstr>Times New Roman</vt:lpstr>
      <vt:lpstr>Trebuchet MS</vt:lpstr>
      <vt:lpstr>Wingdings</vt:lpstr>
      <vt:lpstr>blank</vt:lpstr>
      <vt:lpstr>think-cell Slide</vt:lpstr>
      <vt:lpstr>PowerPoint Presentation</vt:lpstr>
      <vt:lpstr>PCR is at the heart of DNA analysis</vt:lpstr>
      <vt:lpstr>PowerPoint Presentation</vt:lpstr>
      <vt:lpstr>The PTC lab packs a punch</vt:lpstr>
      <vt:lpstr>STEP 1 – DNA EXTRACTION</vt:lpstr>
      <vt:lpstr>STEP 2 – SET UP PCR (during 10 min incubation)</vt:lpstr>
      <vt:lpstr>PowerPoint Presentation</vt:lpstr>
      <vt:lpstr>PowerPoint Presentation</vt:lpstr>
      <vt:lpstr>PowerPoint Presentation</vt:lpstr>
      <vt:lpstr>How does PCR work? </vt:lpstr>
      <vt:lpstr>PCR mini quiz</vt:lpstr>
      <vt:lpstr>PTC Taste Test (put results on the board)</vt:lpstr>
      <vt:lpstr>PowerPoint Presentation</vt:lpstr>
      <vt:lpstr>PowerPoint Presentation</vt:lpstr>
      <vt:lpstr>PowerPoint Presentation</vt:lpstr>
      <vt:lpstr>Ability to taste PTC is a Mendelian trait The TAS2R38 gene </vt:lpstr>
      <vt:lpstr>PowerPoint Presentation</vt:lpstr>
      <vt:lpstr>Now, let’s try the TASTE test  (PTC paper)</vt:lpstr>
      <vt:lpstr>STEP 3 – RESTRICTION DIGESTION</vt:lpstr>
      <vt:lpstr>The restriction enzyme Fnu4H1 cuts @ SNP785 Only in the taster allele TAS2R38 variants</vt:lpstr>
      <vt:lpstr>STEP 4 – DNA Gel Electrophoresis</vt:lpstr>
      <vt:lpstr>DRAW OUT YOUR EXPECTED RESULTS?</vt:lpstr>
      <vt:lpstr>IDEAL RESULTS AND REAL RESULTS</vt:lpstr>
      <vt:lpstr>PowerPoint Presentation</vt:lpstr>
      <vt:lpstr>PowerPoint Presentation</vt:lpstr>
      <vt:lpstr>TOMORROW YOU WILL SUBMIT ON-LINE YOUR RESULTS WITH A SHORT EXPLANATION OF WHAT HAPPENED!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in Title Case (Bold, 30pt font, Blue) Subtitle in Title Case (Non-bold, 28pt font, Blue)</dc:title>
  <dc:subject/>
  <dc:creator>Kraves Sebastian</dc:creator>
  <cp:keywords/>
  <dc:description/>
  <cp:lastModifiedBy>Lani Keller</cp:lastModifiedBy>
  <cp:revision>836</cp:revision>
  <dcterms:created xsi:type="dcterms:W3CDTF">2013-09-12T04:02:49Z</dcterms:created>
  <dcterms:modified xsi:type="dcterms:W3CDTF">2022-01-24T21:00:26Z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BMS</vt:lpwstr>
  </property>
  <property fmtid="{D5CDD505-2E9C-101B-9397-08002B2CF9AE}" pid="3" name="Template Name">
    <vt:lpwstr>Letter</vt:lpwstr>
  </property>
</Properties>
</file>